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9"/>
  </p:notesMasterIdLst>
  <p:handoutMasterIdLst>
    <p:handoutMasterId r:id="rId40"/>
  </p:handoutMasterIdLst>
  <p:sldIdLst>
    <p:sldId id="472" r:id="rId2"/>
    <p:sldId id="467" r:id="rId3"/>
    <p:sldId id="448" r:id="rId4"/>
    <p:sldId id="449" r:id="rId5"/>
    <p:sldId id="450" r:id="rId6"/>
    <p:sldId id="452" r:id="rId7"/>
    <p:sldId id="482" r:id="rId8"/>
    <p:sldId id="453" r:id="rId9"/>
    <p:sldId id="481" r:id="rId10"/>
    <p:sldId id="483" r:id="rId11"/>
    <p:sldId id="461" r:id="rId12"/>
    <p:sldId id="473" r:id="rId13"/>
    <p:sldId id="457" r:id="rId14"/>
    <p:sldId id="456" r:id="rId15"/>
    <p:sldId id="458" r:id="rId16"/>
    <p:sldId id="459" r:id="rId17"/>
    <p:sldId id="460" r:id="rId18"/>
    <p:sldId id="474" r:id="rId19"/>
    <p:sldId id="475" r:id="rId20"/>
    <p:sldId id="462" r:id="rId21"/>
    <p:sldId id="484" r:id="rId22"/>
    <p:sldId id="487" r:id="rId23"/>
    <p:sldId id="485" r:id="rId24"/>
    <p:sldId id="488" r:id="rId25"/>
    <p:sldId id="479" r:id="rId26"/>
    <p:sldId id="400" r:id="rId27"/>
    <p:sldId id="422" r:id="rId28"/>
    <p:sldId id="427" r:id="rId29"/>
    <p:sldId id="486" r:id="rId30"/>
    <p:sldId id="469" r:id="rId31"/>
    <p:sldId id="432" r:id="rId32"/>
    <p:sldId id="433" r:id="rId33"/>
    <p:sldId id="434" r:id="rId34"/>
    <p:sldId id="439" r:id="rId35"/>
    <p:sldId id="435" r:id="rId36"/>
    <p:sldId id="471" r:id="rId37"/>
    <p:sldId id="480" r:id="rId38"/>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11" d="100"/>
          <a:sy n="111" d="100"/>
        </p:scale>
        <p:origin x="54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5959DA79-6C2B-4C60-B767-C5BF6655A2E7}" type="datetimeFigureOut">
              <a:rPr lang="ru-RU" smtClean="0"/>
              <a:t>22.05.2023</a:t>
            </a:fld>
            <a:endParaRPr lang="ru-RU"/>
          </a:p>
        </p:txBody>
      </p:sp>
      <p:sp>
        <p:nvSpPr>
          <p:cNvPr id="4" name="Нижний колонтитул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EDB4142B-1352-4433-A0DC-5E10675A0D6B}" type="slidenum">
              <a:rPr lang="ru-RU" smtClean="0"/>
              <a:t>‹#›</a:t>
            </a:fld>
            <a:endParaRPr lang="ru-RU"/>
          </a:p>
        </p:txBody>
      </p:sp>
    </p:spTree>
    <p:extLst>
      <p:ext uri="{BB962C8B-B14F-4D97-AF65-F5344CB8AC3E}">
        <p14:creationId xmlns:p14="http://schemas.microsoft.com/office/powerpoint/2010/main" val="155278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6D04E4B5-B7F2-4209-A7F0-AB2BD873118C}" type="datetimeFigureOut">
              <a:rPr lang="ru-RU" smtClean="0"/>
              <a:t>22.05.2023</a:t>
            </a:fld>
            <a:endParaRPr lang="ru-RU"/>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533210C3-9956-4C98-84CD-C3598AC344F0}" type="slidenum">
              <a:rPr lang="ru-RU" smtClean="0"/>
              <a:t>‹#›</a:t>
            </a:fld>
            <a:endParaRPr lang="ru-RU"/>
          </a:p>
        </p:txBody>
      </p:sp>
    </p:spTree>
    <p:extLst>
      <p:ext uri="{BB962C8B-B14F-4D97-AF65-F5344CB8AC3E}">
        <p14:creationId xmlns:p14="http://schemas.microsoft.com/office/powerpoint/2010/main" val="104502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41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3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688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ru-RU"/>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pPr/>
              <a:t>22.05.2023</a:t>
            </a:fld>
            <a:endParaRPr lang="ru-RU"/>
          </a:p>
        </p:txBody>
      </p:sp>
      <p:sp>
        <p:nvSpPr>
          <p:cNvPr id="10" name="Slide Number Placeholder 9"/>
          <p:cNvSpPr>
            <a:spLocks noGrp="1"/>
          </p:cNvSpPr>
          <p:nvPr>
            <p:ph type="sldNum" sz="quarter" idx="11"/>
          </p:nvPr>
        </p:nvSpPr>
        <p:spPr/>
        <p:txBody>
          <a:bodyPr/>
          <a:lstStyle/>
          <a:p>
            <a:fld id="{9C4F0FB9-024E-4AAC-A60F-606941B3DA42}" type="slidenum">
              <a:rPr lang="ru-RU" smtClean="0"/>
              <a:pPr/>
              <a:t>‹#›</a:t>
            </a:fld>
            <a:endParaRPr lang="ru-RU"/>
          </a:p>
        </p:txBody>
      </p:sp>
      <p:sp>
        <p:nvSpPr>
          <p:cNvPr id="11" name="Footer Placeholder 10"/>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4006807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85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6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34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742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49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72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5/22/2023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77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270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5/22/2023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307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soo.r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soo.ru/constructor/" TargetMode="External"/><Relationship Id="rId2" Type="http://schemas.openxmlformats.org/officeDocument/2006/relationships/hyperlink" Target="http://www.edsoo.ru/"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spbappo.ru/struktura/institut-obschego-obrazovaniya/kafedra-osnovnogo-i-srednego-obschego-obrazovaniya/" TargetMode="External"/><Relationship Id="rId2" Type="http://schemas.openxmlformats.org/officeDocument/2006/relationships/hyperlink" Target="https://spbappo.ru/svedeniya-ob-obrazovatelnoy/osnovnyye-svedeniya/metodicheskaya-deyatelnost/fgo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soo.ru/" TargetMode="External"/><Relationship Id="rId2" Type="http://schemas.openxmlformats.org/officeDocument/2006/relationships/hyperlink" Target="https://fgosreestr.ru/" TargetMode="External"/><Relationship Id="rId1" Type="http://schemas.openxmlformats.org/officeDocument/2006/relationships/slideLayout" Target="../slideLayouts/slideLayout2.xml"/><Relationship Id="rId4" Type="http://schemas.openxmlformats.org/officeDocument/2006/relationships/hyperlink" Target="https://regulation.gov.r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097280" y="0"/>
            <a:ext cx="10058400" cy="3566160"/>
          </a:xfrm>
        </p:spPr>
        <p:txBody>
          <a:bodyPr>
            <a:normAutofit/>
          </a:bodyPr>
          <a:lstStyle/>
          <a:p>
            <a:pPr algn="ctr"/>
            <a:r>
              <a:rPr lang="ru-RU" sz="5300" b="1" dirty="0">
                <a:effectLst>
                  <a:outerShdw blurRad="38100" dist="38100" dir="2700000" algn="tl">
                    <a:srgbClr val="000000">
                      <a:alpha val="43137"/>
                    </a:srgbClr>
                  </a:outerShdw>
                </a:effectLst>
              </a:rPr>
              <a:t>Актуальные направления развития современной школы в условиях обновленных ФГОС ОО</a:t>
            </a:r>
            <a:r>
              <a:rPr lang="ru-RU" b="1" dirty="0">
                <a:effectLst>
                  <a:outerShdw blurRad="38100" dist="38100" dir="2700000" algn="tl">
                    <a:srgbClr val="000000">
                      <a:alpha val="43137"/>
                    </a:srgbClr>
                  </a:outerShdw>
                </a:effectLst>
              </a:rPr>
              <a:t/>
            </a:r>
            <a:br>
              <a:rPr lang="ru-RU" b="1" dirty="0">
                <a:effectLst>
                  <a:outerShdw blurRad="38100" dist="38100" dir="2700000" algn="tl">
                    <a:srgbClr val="000000">
                      <a:alpha val="43137"/>
                    </a:srgbClr>
                  </a:outerShdw>
                </a:effectLst>
              </a:rPr>
            </a:br>
            <a:endParaRPr lang="ru-RU" dirty="0"/>
          </a:p>
        </p:txBody>
      </p:sp>
      <p:sp>
        <p:nvSpPr>
          <p:cNvPr id="5" name="Подзаголовок 4"/>
          <p:cNvSpPr>
            <a:spLocks noGrp="1"/>
          </p:cNvSpPr>
          <p:nvPr>
            <p:ph type="subTitle" idx="1"/>
          </p:nvPr>
        </p:nvSpPr>
        <p:spPr>
          <a:xfrm>
            <a:off x="1097280" y="2854480"/>
            <a:ext cx="10058400" cy="1143000"/>
          </a:xfrm>
        </p:spPr>
        <p:txBody>
          <a:bodyPr>
            <a:noAutofit/>
          </a:bodyPr>
          <a:lstStyle/>
          <a:p>
            <a:pPr algn="ctr"/>
            <a:r>
              <a:rPr lang="ru-RU" sz="3600" b="1" dirty="0" smtClean="0">
                <a:solidFill>
                  <a:schemeClr val="bg2">
                    <a:lumMod val="50000"/>
                  </a:schemeClr>
                </a:solidFill>
              </a:rPr>
              <a:t>Нормативное и нормативно-методическое  сопровождение введения обновленных ФГОС СОО</a:t>
            </a:r>
          </a:p>
          <a:p>
            <a:pPr algn="ctr"/>
            <a:endParaRPr lang="ru-RU" sz="1600" b="1" i="1" dirty="0" smtClean="0">
              <a:solidFill>
                <a:schemeClr val="tx1"/>
              </a:solidFill>
            </a:endParaRPr>
          </a:p>
          <a:p>
            <a:pPr algn="ctr"/>
            <a:endParaRPr lang="ru-RU" sz="1600" b="1" i="1" dirty="0">
              <a:solidFill>
                <a:schemeClr val="tx1"/>
              </a:solidFill>
            </a:endParaRPr>
          </a:p>
          <a:p>
            <a:pPr algn="ctr"/>
            <a:r>
              <a:rPr lang="ru-RU" sz="1600" b="1" i="1" dirty="0" smtClean="0">
                <a:solidFill>
                  <a:schemeClr val="tx1"/>
                </a:solidFill>
              </a:rPr>
              <a:t>Муштавинская </a:t>
            </a:r>
            <a:r>
              <a:rPr lang="ru-RU" sz="1600" b="1" i="1" dirty="0">
                <a:solidFill>
                  <a:schemeClr val="tx1"/>
                </a:solidFill>
              </a:rPr>
              <a:t>Ирина Валентиновна, заведующий кафедрой НАЧАЛЬНОГО, основного и СРЕДНЕГО общего образования СПб АППО, </a:t>
            </a:r>
            <a:r>
              <a:rPr lang="ru-RU" sz="1600" b="1" i="1" dirty="0" err="1">
                <a:solidFill>
                  <a:schemeClr val="tx1"/>
                </a:solidFill>
              </a:rPr>
              <a:t>к.п.н</a:t>
            </a:r>
            <a:endParaRPr lang="ru-RU" sz="1600" b="1" i="1" dirty="0">
              <a:solidFill>
                <a:schemeClr val="tx1"/>
              </a:solidFill>
            </a:endParaRPr>
          </a:p>
        </p:txBody>
      </p:sp>
    </p:spTree>
    <p:extLst>
      <p:ext uri="{BB962C8B-B14F-4D97-AF65-F5344CB8AC3E}">
        <p14:creationId xmlns:p14="http://schemas.microsoft.com/office/powerpoint/2010/main" val="2021380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dirty="0" smtClean="0">
                <a:solidFill>
                  <a:srgbClr val="FF0000"/>
                </a:solidFill>
              </a:rPr>
              <a:t>ФГОС и ФОП</a:t>
            </a:r>
            <a:endParaRPr lang="ru-RU" b="1" dirty="0">
              <a:solidFill>
                <a:srgbClr val="FF0000"/>
              </a:solidFill>
            </a:endParaRPr>
          </a:p>
        </p:txBody>
      </p:sp>
      <p:sp>
        <p:nvSpPr>
          <p:cNvPr id="5" name="Объект 4"/>
          <p:cNvSpPr>
            <a:spLocks noGrp="1"/>
          </p:cNvSpPr>
          <p:nvPr>
            <p:ph sz="half" idx="1"/>
          </p:nvPr>
        </p:nvSpPr>
        <p:spPr>
          <a:xfrm>
            <a:off x="552091" y="2027207"/>
            <a:ext cx="3407434" cy="3976777"/>
          </a:xfrm>
        </p:spPr>
        <p:txBody>
          <a:bodyPr>
            <a:noAutofit/>
          </a:bodyPr>
          <a:lstStyle/>
          <a:p>
            <a:r>
              <a:rPr lang="ru-RU" sz="1800" dirty="0" smtClean="0">
                <a:solidFill>
                  <a:srgbClr val="FF0000"/>
                </a:solidFill>
              </a:rPr>
              <a:t>ФГОС</a:t>
            </a:r>
          </a:p>
          <a:p>
            <a:r>
              <a:rPr lang="ru-RU" sz="1800" dirty="0" smtClean="0"/>
              <a:t>Поэтапное введение ФГОС с 1 сентября </a:t>
            </a:r>
            <a:r>
              <a:rPr lang="ru-RU" sz="1800" dirty="0" smtClean="0"/>
              <a:t>2022 г. , основание -Приказы </a:t>
            </a:r>
            <a:r>
              <a:rPr lang="ru-RU" sz="1800" dirty="0" smtClean="0"/>
              <a:t>о ФГОС.</a:t>
            </a:r>
          </a:p>
          <a:p>
            <a:r>
              <a:rPr lang="ru-RU" sz="1800" dirty="0" smtClean="0"/>
              <a:t>«Ускоренное» введение с 1 сентября 2023 – основание Письмо </a:t>
            </a:r>
            <a:r>
              <a:rPr lang="ru-RU" sz="1800" dirty="0"/>
              <a:t>Министерства </a:t>
            </a:r>
            <a:r>
              <a:rPr lang="ru-RU" sz="1800" dirty="0" smtClean="0"/>
              <a:t>просвещения РФ </a:t>
            </a:r>
            <a:r>
              <a:rPr lang="ru-RU" sz="1800" dirty="0"/>
              <a:t>«Информация о введении федеральных основных общеобразовательных программ» от 16.01.2023 № № 03-68</a:t>
            </a:r>
          </a:p>
        </p:txBody>
      </p:sp>
      <p:sp>
        <p:nvSpPr>
          <p:cNvPr id="6" name="Объект 5"/>
          <p:cNvSpPr>
            <a:spLocks noGrp="1"/>
          </p:cNvSpPr>
          <p:nvPr>
            <p:ph sz="half" idx="2"/>
          </p:nvPr>
        </p:nvSpPr>
        <p:spPr>
          <a:xfrm>
            <a:off x="4485736" y="1737361"/>
            <a:ext cx="7228936" cy="4473658"/>
          </a:xfrm>
        </p:spPr>
        <p:txBody>
          <a:bodyPr>
            <a:normAutofit fontScale="47500" lnSpcReduction="20000"/>
          </a:bodyPr>
          <a:lstStyle/>
          <a:p>
            <a:r>
              <a:rPr lang="ru-RU" sz="3300" dirty="0" smtClean="0">
                <a:solidFill>
                  <a:srgbClr val="FF0000"/>
                </a:solidFill>
              </a:rPr>
              <a:t>ФОП:</a:t>
            </a:r>
          </a:p>
          <a:p>
            <a:pPr algn="just"/>
            <a:r>
              <a:rPr lang="ru-RU" sz="3300" dirty="0"/>
              <a:t>В соответствии с частью 6' статьи 12 Федерального закона «Об образовании в Российской Федерации» №273-ФЗ от 29.12 декабря 2012 г. утверждены федеральные образовательные программы начального общего, основного общего и среднего общего образования. </a:t>
            </a:r>
          </a:p>
          <a:p>
            <a:pPr algn="just"/>
            <a:r>
              <a:rPr lang="ru-RU" sz="3300" dirty="0" smtClean="0"/>
              <a:t>Введение </a:t>
            </a:r>
            <a:r>
              <a:rPr lang="ru-RU" sz="3300" dirty="0"/>
              <a:t>ФОП является обязательным </a:t>
            </a:r>
            <a:r>
              <a:rPr lang="ru-RU" sz="3300" dirty="0">
                <a:solidFill>
                  <a:srgbClr val="FF0000"/>
                </a:solidFill>
              </a:rPr>
              <a:t>с 1 сентября 2023 г. для обучающихся 1-11 классов </a:t>
            </a:r>
            <a:r>
              <a:rPr lang="ru-RU" sz="3300" dirty="0"/>
              <a:t>всех образовательных организаций, реализующих образовательные программы начального общего, основного общего, среднего общего образования. </a:t>
            </a:r>
            <a:r>
              <a:rPr lang="ru-RU" sz="3300" dirty="0" smtClean="0"/>
              <a:t> </a:t>
            </a:r>
            <a:endParaRPr lang="ru-RU" sz="3300" dirty="0" smtClean="0"/>
          </a:p>
          <a:p>
            <a:pPr algn="just"/>
            <a:r>
              <a:rPr lang="ru-RU" sz="3300" dirty="0" smtClean="0">
                <a:solidFill>
                  <a:srgbClr val="FF0000"/>
                </a:solidFill>
              </a:rPr>
              <a:t>Основная идея: </a:t>
            </a:r>
            <a:r>
              <a:rPr lang="ru-RU" sz="3300" dirty="0" smtClean="0">
                <a:solidFill>
                  <a:srgbClr val="FF0000"/>
                </a:solidFill>
              </a:rPr>
              <a:t>ФГОС вводится поэтапно, а ФОП </a:t>
            </a:r>
            <a:r>
              <a:rPr lang="ru-RU" sz="3300" dirty="0" smtClean="0">
                <a:solidFill>
                  <a:srgbClr val="FF0000"/>
                </a:solidFill>
              </a:rPr>
              <a:t>сразу </a:t>
            </a:r>
            <a:r>
              <a:rPr lang="ru-RU" sz="3300" dirty="0" smtClean="0">
                <a:solidFill>
                  <a:srgbClr val="FF0000"/>
                </a:solidFill>
              </a:rPr>
              <a:t>с 1 сентября 2023 г., значит, содержание и планируемые результаты по всем предметам должны соответствовать ФОП, содержание и планируемые результаты на ступень ныне действующих программ необходимо синхронизировать с программами ФОП, можно поддержать </a:t>
            </a:r>
            <a:r>
              <a:rPr lang="ru-RU" sz="3300" dirty="0" smtClean="0">
                <a:solidFill>
                  <a:srgbClr val="FF0000"/>
                </a:solidFill>
              </a:rPr>
              <a:t>пробелы (новые темы, новые планируемые результаты) </a:t>
            </a:r>
            <a:r>
              <a:rPr lang="ru-RU" sz="3300" dirty="0" smtClean="0">
                <a:solidFill>
                  <a:srgbClr val="FF0000"/>
                </a:solidFill>
              </a:rPr>
              <a:t>программами ВД.</a:t>
            </a:r>
            <a:endParaRPr lang="ru-RU" sz="3300" dirty="0">
              <a:solidFill>
                <a:srgbClr val="FF0000"/>
              </a:solidFill>
            </a:endParaRPr>
          </a:p>
          <a:p>
            <a:pPr algn="just"/>
            <a:r>
              <a:rPr lang="ru-RU" sz="3300" dirty="0" smtClean="0"/>
              <a:t>С  </a:t>
            </a:r>
            <a:r>
              <a:rPr lang="ru-RU" sz="3300" dirty="0"/>
              <a:t>1 сентября 2023 года в  ОО</a:t>
            </a:r>
            <a:r>
              <a:rPr lang="ru-RU" sz="3300" dirty="0">
                <a:solidFill>
                  <a:srgbClr val="FF0000"/>
                </a:solidFill>
              </a:rPr>
              <a:t> </a:t>
            </a:r>
            <a:r>
              <a:rPr lang="ru-RU" sz="3300" dirty="0" smtClean="0">
                <a:solidFill>
                  <a:srgbClr val="FF0000"/>
                </a:solidFill>
              </a:rPr>
              <a:t> СПб 3 </a:t>
            </a:r>
            <a:r>
              <a:rPr lang="ru-RU" sz="3300" dirty="0"/>
              <a:t>образовательные программы: начального, основного и среднего общего образования в соответствии с </a:t>
            </a:r>
            <a:r>
              <a:rPr lang="ru-RU" sz="3300" dirty="0" smtClean="0"/>
              <a:t>региональными </a:t>
            </a:r>
            <a:r>
              <a:rPr lang="ru-RU" sz="3300" dirty="0"/>
              <a:t>рекомендациями и п</a:t>
            </a:r>
            <a:r>
              <a:rPr lang="ru-RU" sz="3300" dirty="0" smtClean="0"/>
              <a:t>исьмом </a:t>
            </a:r>
            <a:r>
              <a:rPr lang="ru-RU" sz="3300" dirty="0" err="1"/>
              <a:t>Минпросвещения</a:t>
            </a:r>
            <a:r>
              <a:rPr lang="ru-RU" sz="3300" dirty="0"/>
              <a:t> «Методические рекомендации по введению федеральных основных общеобразовательных программ» рекомендации от 3.03.2023 № 03-327</a:t>
            </a:r>
          </a:p>
          <a:p>
            <a:endParaRPr lang="ru-RU" sz="3000" dirty="0"/>
          </a:p>
          <a:p>
            <a:endParaRPr lang="ru-RU" dirty="0"/>
          </a:p>
        </p:txBody>
      </p:sp>
    </p:spTree>
    <p:extLst>
      <p:ext uri="{BB962C8B-B14F-4D97-AF65-F5344CB8AC3E}">
        <p14:creationId xmlns:p14="http://schemas.microsoft.com/office/powerpoint/2010/main" val="29650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269" y="181155"/>
            <a:ext cx="10999150" cy="1169307"/>
          </a:xfrm>
        </p:spPr>
        <p:txBody>
          <a:bodyPr>
            <a:normAutofit/>
          </a:bodyPr>
          <a:lstStyle/>
          <a:p>
            <a:pPr algn="ctr"/>
            <a:r>
              <a:rPr lang="ru-RU" sz="4400" b="1" dirty="0">
                <a:cs typeface="Times New Roman" panose="02020603050405020304" pitchFamily="18" charset="0"/>
              </a:rPr>
              <a:t>Портал Министерства просвещения РФ</a:t>
            </a:r>
          </a:p>
        </p:txBody>
      </p:sp>
      <p:pic>
        <p:nvPicPr>
          <p:cNvPr id="5" name="Объект 3"/>
          <p:cNvPicPr>
            <a:picLocks noGrp="1" noChangeAspect="1"/>
          </p:cNvPicPr>
          <p:nvPr>
            <p:ph idx="1"/>
          </p:nvPr>
        </p:nvPicPr>
        <p:blipFill rotWithShape="1">
          <a:blip r:embed="rId2"/>
          <a:srcRect l="7958" t="3646" r="4688" b="3261"/>
          <a:stretch/>
        </p:blipFill>
        <p:spPr>
          <a:xfrm>
            <a:off x="3765665" y="1764673"/>
            <a:ext cx="7414953" cy="4444933"/>
          </a:xfrm>
          <a:prstGeom prst="rect">
            <a:avLst/>
          </a:prstGeom>
        </p:spPr>
      </p:pic>
      <p:sp>
        <p:nvSpPr>
          <p:cNvPr id="3" name="Прямоугольник 2"/>
          <p:cNvSpPr/>
          <p:nvPr/>
        </p:nvSpPr>
        <p:spPr>
          <a:xfrm>
            <a:off x="786937" y="1764673"/>
            <a:ext cx="6885710" cy="1077218"/>
          </a:xfrm>
          <a:prstGeom prst="rect">
            <a:avLst/>
          </a:prstGeom>
        </p:spPr>
        <p:txBody>
          <a:bodyPr wrap="square">
            <a:spAutoFit/>
          </a:bodyPr>
          <a:lstStyle/>
          <a:p>
            <a:r>
              <a:rPr lang="ru-RU" sz="3200" dirty="0">
                <a:latin typeface="Times New Roman" panose="02020603050405020304" pitchFamily="18" charset="0"/>
                <a:ea typeface="Calibri" panose="020F0502020204030204" pitchFamily="34" charset="0"/>
                <a:cs typeface="Times New Roman" panose="02020603050405020304" pitchFamily="18" charset="0"/>
                <a:hlinkClick r:id="rId3"/>
              </a:rPr>
              <a:t>https://edsoo.ru/</a:t>
            </a:r>
            <a:r>
              <a:rPr lang="ru-RU" sz="3200" dirty="0">
                <a:latin typeface="Times New Roman" panose="02020603050405020304" pitchFamily="18" charset="0"/>
                <a:ea typeface="Calibri" panose="020F0502020204030204" pitchFamily="34" charset="0"/>
                <a:cs typeface="Times New Roman" panose="02020603050405020304" pitchFamily="18" charset="0"/>
              </a:rPr>
              <a:t/>
            </a:r>
            <a:br>
              <a:rPr lang="ru-RU" sz="3200" dirty="0">
                <a:latin typeface="Times New Roman" panose="02020603050405020304" pitchFamily="18" charset="0"/>
                <a:ea typeface="Calibri" panose="020F0502020204030204" pitchFamily="34" charset="0"/>
                <a:cs typeface="Times New Roman" panose="02020603050405020304" pitchFamily="18" charset="0"/>
              </a:rPr>
            </a:br>
            <a:endParaRPr lang="ru-RU" sz="3200" dirty="0"/>
          </a:p>
        </p:txBody>
      </p:sp>
    </p:spTree>
    <p:extLst>
      <p:ext uri="{BB962C8B-B14F-4D97-AF65-F5344CB8AC3E}">
        <p14:creationId xmlns:p14="http://schemas.microsoft.com/office/powerpoint/2010/main" val="128231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8926" t="8572" r="-8926" b="20018"/>
          <a:stretch/>
        </p:blipFill>
        <p:spPr>
          <a:xfrm>
            <a:off x="629567" y="836763"/>
            <a:ext cx="11901670" cy="4780626"/>
          </a:xfrm>
          <a:prstGeom prst="rect">
            <a:avLst/>
          </a:prstGeom>
        </p:spPr>
      </p:pic>
    </p:spTree>
    <p:extLst>
      <p:ext uri="{BB962C8B-B14F-4D97-AF65-F5344CB8AC3E}">
        <p14:creationId xmlns:p14="http://schemas.microsoft.com/office/powerpoint/2010/main" val="422553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478" y="379562"/>
            <a:ext cx="9887597" cy="1071195"/>
          </a:xfrm>
        </p:spPr>
        <p:txBody>
          <a:bodyPr/>
          <a:lstStyle/>
          <a:p>
            <a:pPr algn="ctr"/>
            <a:r>
              <a:rPr lang="ru-RU" b="1" dirty="0" smtClean="0">
                <a:cs typeface="Times New Roman" panose="02020603050405020304" pitchFamily="18" charset="0"/>
              </a:rPr>
              <a:t>Федеральный </a:t>
            </a:r>
            <a:r>
              <a:rPr lang="ru-RU" b="1" dirty="0">
                <a:cs typeface="Times New Roman" panose="02020603050405020304" pitchFamily="18" charset="0"/>
              </a:rPr>
              <a:t>учебный </a:t>
            </a:r>
            <a:r>
              <a:rPr lang="ru-RU" b="1" dirty="0" smtClean="0">
                <a:cs typeface="Times New Roman" panose="02020603050405020304" pitchFamily="18" charset="0"/>
              </a:rPr>
              <a:t>план СОО</a:t>
            </a:r>
            <a:endParaRPr lang="ru-RU" b="1" dirty="0">
              <a:cs typeface="Times New Roman" panose="02020603050405020304" pitchFamily="18" charset="0"/>
            </a:endParaRPr>
          </a:p>
        </p:txBody>
      </p:sp>
      <p:sp>
        <p:nvSpPr>
          <p:cNvPr id="3" name="Объект 2"/>
          <p:cNvSpPr>
            <a:spLocks noGrp="1"/>
          </p:cNvSpPr>
          <p:nvPr>
            <p:ph idx="1"/>
          </p:nvPr>
        </p:nvSpPr>
        <p:spPr>
          <a:xfrm>
            <a:off x="802256" y="1906438"/>
            <a:ext cx="10353423" cy="4330460"/>
          </a:xfrm>
        </p:spPr>
        <p:txBody>
          <a:bodyPr>
            <a:normAutofit/>
          </a:bodyPr>
          <a:lstStyle/>
          <a:p>
            <a:pPr algn="just"/>
            <a:r>
              <a:rPr lang="ru-RU" dirty="0" smtClean="0">
                <a:solidFill>
                  <a:srgbClr val="FF0000"/>
                </a:solidFill>
              </a:rPr>
              <a:t>СОО: 19 </a:t>
            </a:r>
            <a:r>
              <a:rPr lang="ru-RU" dirty="0">
                <a:solidFill>
                  <a:srgbClr val="FF0000"/>
                </a:solidFill>
              </a:rPr>
              <a:t>вариантов </a:t>
            </a:r>
            <a:r>
              <a:rPr lang="ru-RU" dirty="0"/>
              <a:t>федерального учебного плана. </a:t>
            </a:r>
            <a:endParaRPr lang="ru-RU" dirty="0" smtClean="0"/>
          </a:p>
          <a:p>
            <a:pPr algn="just"/>
            <a:r>
              <a:rPr lang="ru-RU" dirty="0" smtClean="0"/>
              <a:t>Все </a:t>
            </a:r>
            <a:r>
              <a:rPr lang="ru-RU" dirty="0"/>
              <a:t>профили обучения (в том </a:t>
            </a:r>
            <a:r>
              <a:rPr lang="ru-RU" dirty="0" smtClean="0"/>
              <a:t>числе универсальный профиль</a:t>
            </a:r>
            <a:r>
              <a:rPr lang="ru-RU" dirty="0"/>
              <a:t>) предусматривают обязательное </a:t>
            </a:r>
            <a:r>
              <a:rPr lang="ru-RU" dirty="0" smtClean="0"/>
              <a:t>изучение предметов </a:t>
            </a:r>
            <a:r>
              <a:rPr lang="ru-RU" dirty="0"/>
              <a:t>на </a:t>
            </a:r>
            <a:r>
              <a:rPr lang="ru-RU" dirty="0" smtClean="0"/>
              <a:t>углубленном уровне.</a:t>
            </a:r>
          </a:p>
          <a:p>
            <a:pPr algn="just"/>
            <a:r>
              <a:rPr lang="ru-RU" dirty="0" smtClean="0"/>
              <a:t>В </a:t>
            </a:r>
            <a:r>
              <a:rPr lang="ru-RU" dirty="0"/>
              <a:t>учебный план может быть включено изучение 3 и более </a:t>
            </a:r>
            <a:r>
              <a:rPr lang="ru-RU" dirty="0" smtClean="0"/>
              <a:t>учебных предметов </a:t>
            </a:r>
            <a:r>
              <a:rPr lang="ru-RU" dirty="0"/>
              <a:t>на углубленном </a:t>
            </a:r>
            <a:r>
              <a:rPr lang="ru-RU" dirty="0" smtClean="0"/>
              <a:t>уровне.</a:t>
            </a:r>
          </a:p>
          <a:p>
            <a:pPr algn="just"/>
            <a:r>
              <a:rPr lang="ru-RU" dirty="0"/>
              <a:t>Учебный план профиля обучения и (или) индивидуальный учебный план должны содержать не менее 13 учебных предметов ("Русский язык", "Литература", "Иностранный язык", "Математика", "Информатика", "История", "Обществознание", "География", "Физика", "Химия", "Биология", "Физическая культура", "Основы безопасности жизнедеятельности") и предусматривать изучение не менее 2 учебных предметов на углубленном уровне из соответствующей профилю обучения предметной области и (или) смежной с ней предметной области</a:t>
            </a:r>
            <a:r>
              <a:rPr lang="ru-RU" dirty="0" smtClean="0"/>
              <a:t>.</a:t>
            </a:r>
          </a:p>
        </p:txBody>
      </p:sp>
    </p:spTree>
    <p:extLst>
      <p:ext uri="{BB962C8B-B14F-4D97-AF65-F5344CB8AC3E}">
        <p14:creationId xmlns:p14="http://schemas.microsoft.com/office/powerpoint/2010/main" val="139974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11546" y="286602"/>
            <a:ext cx="11177981" cy="5820899"/>
          </a:xfrm>
          <a:prstGeom prst="rect">
            <a:avLst/>
          </a:prstGeom>
        </p:spPr>
      </p:pic>
    </p:spTree>
    <p:extLst>
      <p:ext uri="{BB962C8B-B14F-4D97-AF65-F5344CB8AC3E}">
        <p14:creationId xmlns:p14="http://schemas.microsoft.com/office/powerpoint/2010/main" val="118129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6815" y="246185"/>
            <a:ext cx="10258864" cy="923192"/>
          </a:xfrm>
        </p:spPr>
        <p:txBody>
          <a:bodyPr/>
          <a:lstStyle/>
          <a:p>
            <a:pPr algn="ctr"/>
            <a:r>
              <a:rPr lang="ru-RU" b="1" dirty="0">
                <a:cs typeface="Times New Roman" panose="02020603050405020304" pitchFamily="18" charset="0"/>
              </a:rPr>
              <a:t>Федеральный учебный план</a:t>
            </a:r>
          </a:p>
        </p:txBody>
      </p:sp>
      <p:sp>
        <p:nvSpPr>
          <p:cNvPr id="3" name="Объект 2"/>
          <p:cNvSpPr>
            <a:spLocks noGrp="1"/>
          </p:cNvSpPr>
          <p:nvPr>
            <p:ph idx="1"/>
          </p:nvPr>
        </p:nvSpPr>
        <p:spPr>
          <a:xfrm>
            <a:off x="369276" y="1591408"/>
            <a:ext cx="10786403" cy="4277685"/>
          </a:xfrm>
        </p:spPr>
        <p:txBody>
          <a:bodyPr>
            <a:normAutofit/>
          </a:bodyPr>
          <a:lstStyle/>
          <a:p>
            <a:r>
              <a:rPr lang="ru-RU" dirty="0" smtClean="0"/>
              <a:t>Технологический (инженерный ) профиль  - угл. изучение математики и физики.</a:t>
            </a:r>
          </a:p>
          <a:p>
            <a:endParaRPr lang="ru-RU" dirty="0" smtClean="0"/>
          </a:p>
          <a:p>
            <a:endParaRPr lang="ru-RU" dirty="0" smtClean="0"/>
          </a:p>
          <a:p>
            <a:endParaRPr lang="ru-RU" dirty="0"/>
          </a:p>
          <a:p>
            <a:endParaRPr lang="ru-RU" dirty="0" smtClean="0"/>
          </a:p>
          <a:p>
            <a:endParaRPr lang="ru-RU" dirty="0"/>
          </a:p>
          <a:p>
            <a:endParaRPr lang="ru-RU" dirty="0" smtClean="0"/>
          </a:p>
          <a:p>
            <a:endParaRPr lang="ru-RU" dirty="0"/>
          </a:p>
          <a:p>
            <a:r>
              <a:rPr lang="ru-RU" dirty="0" smtClean="0"/>
              <a:t>Технологический (информационно-технологический) – угл. </a:t>
            </a:r>
            <a:r>
              <a:rPr lang="ru-RU" dirty="0" err="1" smtClean="0"/>
              <a:t>изуч</a:t>
            </a:r>
            <a:r>
              <a:rPr lang="ru-RU" dirty="0" smtClean="0"/>
              <a:t>. математики и информатики.</a:t>
            </a:r>
          </a:p>
          <a:p>
            <a:endParaRPr lang="ru-RU" dirty="0" smtClean="0"/>
          </a:p>
          <a:p>
            <a:endParaRPr lang="ru-RU" dirty="0" smtClean="0"/>
          </a:p>
          <a:p>
            <a:endParaRPr lang="ru-RU" dirty="0"/>
          </a:p>
        </p:txBody>
      </p:sp>
      <p:graphicFrame>
        <p:nvGraphicFramePr>
          <p:cNvPr id="6" name="Таблица 5"/>
          <p:cNvGraphicFramePr>
            <a:graphicFrameLocks noGrp="1"/>
          </p:cNvGraphicFramePr>
          <p:nvPr>
            <p:extLst/>
          </p:nvPr>
        </p:nvGraphicFramePr>
        <p:xfrm>
          <a:off x="369276" y="2074988"/>
          <a:ext cx="11139854" cy="2975574"/>
        </p:xfrm>
        <a:graphic>
          <a:graphicData uri="http://schemas.openxmlformats.org/drawingml/2006/table">
            <a:tbl>
              <a:tblPr>
                <a:tableStyleId>{5C22544A-7EE6-4342-B048-85BDC9FD1C3A}</a:tableStyleId>
              </a:tblPr>
              <a:tblGrid>
                <a:gridCol w="2206861">
                  <a:extLst>
                    <a:ext uri="{9D8B030D-6E8A-4147-A177-3AD203B41FA5}">
                      <a16:colId xmlns:a16="http://schemas.microsoft.com/office/drawing/2014/main" val="1989723200"/>
                    </a:ext>
                  </a:extLst>
                </a:gridCol>
                <a:gridCol w="479974">
                  <a:extLst>
                    <a:ext uri="{9D8B030D-6E8A-4147-A177-3AD203B41FA5}">
                      <a16:colId xmlns:a16="http://schemas.microsoft.com/office/drawing/2014/main" val="1607062140"/>
                    </a:ext>
                  </a:extLst>
                </a:gridCol>
                <a:gridCol w="2278524">
                  <a:extLst>
                    <a:ext uri="{9D8B030D-6E8A-4147-A177-3AD203B41FA5}">
                      <a16:colId xmlns:a16="http://schemas.microsoft.com/office/drawing/2014/main" val="3369164074"/>
                    </a:ext>
                  </a:extLst>
                </a:gridCol>
                <a:gridCol w="1385344">
                  <a:extLst>
                    <a:ext uri="{9D8B030D-6E8A-4147-A177-3AD203B41FA5}">
                      <a16:colId xmlns:a16="http://schemas.microsoft.com/office/drawing/2014/main" val="269240443"/>
                    </a:ext>
                  </a:extLst>
                </a:gridCol>
                <a:gridCol w="1195768">
                  <a:extLst>
                    <a:ext uri="{9D8B030D-6E8A-4147-A177-3AD203B41FA5}">
                      <a16:colId xmlns:a16="http://schemas.microsoft.com/office/drawing/2014/main" val="3866314877"/>
                    </a:ext>
                  </a:extLst>
                </a:gridCol>
                <a:gridCol w="1189691">
                  <a:extLst>
                    <a:ext uri="{9D8B030D-6E8A-4147-A177-3AD203B41FA5}">
                      <a16:colId xmlns:a16="http://schemas.microsoft.com/office/drawing/2014/main" val="2118986425"/>
                    </a:ext>
                  </a:extLst>
                </a:gridCol>
                <a:gridCol w="1201846">
                  <a:extLst>
                    <a:ext uri="{9D8B030D-6E8A-4147-A177-3AD203B41FA5}">
                      <a16:colId xmlns:a16="http://schemas.microsoft.com/office/drawing/2014/main" val="2790963955"/>
                    </a:ext>
                  </a:extLst>
                </a:gridCol>
                <a:gridCol w="1201846">
                  <a:extLst>
                    <a:ext uri="{9D8B030D-6E8A-4147-A177-3AD203B41FA5}">
                      <a16:colId xmlns:a16="http://schemas.microsoft.com/office/drawing/2014/main" val="1775046804"/>
                    </a:ext>
                  </a:extLst>
                </a:gridCol>
              </a:tblGrid>
              <a:tr h="344094">
                <a:tc rowSpan="3" gridSpan="2">
                  <a:txBody>
                    <a:bodyPr/>
                    <a:lstStyle/>
                    <a:p>
                      <a:pPr algn="ctr">
                        <a:lnSpc>
                          <a:spcPct val="107000"/>
                        </a:lnSpc>
                        <a:spcAft>
                          <a:spcPts val="0"/>
                        </a:spcAft>
                      </a:pPr>
                      <a:r>
                        <a:rPr lang="ru-RU" sz="1100" dirty="0">
                          <a:effectLst/>
                        </a:rPr>
                        <a:t>Предметная область</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rowSpan="3" hMerge="1">
                  <a:txBody>
                    <a:bodyPr/>
                    <a:lstStyle/>
                    <a:p>
                      <a:endParaRPr lang="ru-RU"/>
                    </a:p>
                  </a:txBody>
                  <a:tcPr/>
                </a:tc>
                <a:tc rowSpan="3">
                  <a:txBody>
                    <a:bodyPr/>
                    <a:lstStyle/>
                    <a:p>
                      <a:pPr algn="ctr">
                        <a:lnSpc>
                          <a:spcPct val="107000"/>
                        </a:lnSpc>
                        <a:spcAft>
                          <a:spcPts val="0"/>
                        </a:spcAft>
                      </a:pPr>
                      <a:r>
                        <a:rPr lang="ru-RU" sz="1100" dirty="0">
                          <a:effectLst/>
                        </a:rPr>
                        <a:t>Учебный предмет</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rowSpan="3">
                  <a:txBody>
                    <a:bodyPr/>
                    <a:lstStyle/>
                    <a:p>
                      <a:pPr algn="ctr">
                        <a:lnSpc>
                          <a:spcPct val="107000"/>
                        </a:lnSpc>
                        <a:spcAft>
                          <a:spcPts val="0"/>
                        </a:spcAft>
                      </a:pPr>
                      <a:r>
                        <a:rPr lang="ru-RU" sz="1100">
                          <a:effectLst/>
                        </a:rPr>
                        <a:t>Уровень</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gridSpan="2">
                  <a:txBody>
                    <a:bodyPr/>
                    <a:lstStyle/>
                    <a:p>
                      <a:pPr algn="ctr">
                        <a:lnSpc>
                          <a:spcPct val="107000"/>
                        </a:lnSpc>
                        <a:spcAft>
                          <a:spcPts val="0"/>
                        </a:spcAft>
                      </a:pPr>
                      <a:r>
                        <a:rPr lang="ru-RU" sz="1100">
                          <a:effectLst/>
                        </a:rPr>
                        <a:t>5-ти дневная неделя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endParaRPr lang="ru-RU"/>
                    </a:p>
                  </a:txBody>
                  <a:tcPr/>
                </a:tc>
                <a:tc gridSpan="2">
                  <a:txBody>
                    <a:bodyPr/>
                    <a:lstStyle/>
                    <a:p>
                      <a:pPr algn="ctr">
                        <a:lnSpc>
                          <a:spcPct val="107000"/>
                        </a:lnSpc>
                        <a:spcAft>
                          <a:spcPts val="0"/>
                        </a:spcAft>
                      </a:pPr>
                      <a:r>
                        <a:rPr lang="ru-RU" sz="1100">
                          <a:effectLst/>
                        </a:rPr>
                        <a:t>6-ти дневная неделя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endParaRPr lang="ru-RU"/>
                    </a:p>
                  </a:txBody>
                  <a:tcPr/>
                </a:tc>
                <a:extLst>
                  <a:ext uri="{0D108BD9-81ED-4DB2-BD59-A6C34878D82A}">
                    <a16:rowId xmlns:a16="http://schemas.microsoft.com/office/drawing/2014/main" val="1391434411"/>
                  </a:ext>
                </a:extLst>
              </a:tr>
              <a:tr h="30610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ru-RU" sz="1100">
                          <a:effectLst/>
                        </a:rPr>
                        <a:t>Количество часов в неделю</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endParaRPr lang="ru-RU"/>
                    </a:p>
                  </a:txBody>
                  <a:tcPr/>
                </a:tc>
                <a:tc gridSpan="2">
                  <a:txBody>
                    <a:bodyPr/>
                    <a:lstStyle/>
                    <a:p>
                      <a:pPr algn="ctr">
                        <a:lnSpc>
                          <a:spcPct val="107000"/>
                        </a:lnSpc>
                        <a:spcAft>
                          <a:spcPts val="0"/>
                        </a:spcAft>
                      </a:pPr>
                      <a:r>
                        <a:rPr lang="ru-RU" sz="1100">
                          <a:effectLst/>
                        </a:rPr>
                        <a:t>Количество часов в неделю</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endParaRPr lang="ru-RU"/>
                    </a:p>
                  </a:txBody>
                  <a:tcPr/>
                </a:tc>
                <a:extLst>
                  <a:ext uri="{0D108BD9-81ED-4DB2-BD59-A6C34878D82A}">
                    <a16:rowId xmlns:a16="http://schemas.microsoft.com/office/drawing/2014/main" val="2797675531"/>
                  </a:ext>
                </a:extLst>
              </a:tr>
              <a:tr h="306105">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100">
                          <a:effectLst/>
                        </a:rPr>
                        <a:t>10 класс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gn="ctr">
                        <a:lnSpc>
                          <a:spcPct val="107000"/>
                        </a:lnSpc>
                        <a:spcAft>
                          <a:spcPts val="0"/>
                        </a:spcAft>
                      </a:pPr>
                      <a:r>
                        <a:rPr lang="ru-RU" sz="1100">
                          <a:effectLst/>
                        </a:rPr>
                        <a:t>11 класс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gn="ctr">
                        <a:lnSpc>
                          <a:spcPct val="107000"/>
                        </a:lnSpc>
                        <a:spcAft>
                          <a:spcPts val="0"/>
                        </a:spcAft>
                      </a:pPr>
                      <a:r>
                        <a:rPr lang="ru-RU" sz="1100">
                          <a:effectLst/>
                        </a:rPr>
                        <a:t>10 класс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gn="ctr">
                        <a:lnSpc>
                          <a:spcPct val="107000"/>
                        </a:lnSpc>
                        <a:spcAft>
                          <a:spcPts val="0"/>
                        </a:spcAft>
                      </a:pPr>
                      <a:r>
                        <a:rPr lang="ru-RU" sz="1100">
                          <a:effectLst/>
                        </a:rPr>
                        <a:t>11 класс</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3288830653"/>
                  </a:ext>
                </a:extLst>
              </a:tr>
              <a:tr h="306105">
                <a:tc gridSpan="3">
                  <a:txBody>
                    <a:bodyPr/>
                    <a:lstStyle/>
                    <a:p>
                      <a:pPr>
                        <a:lnSpc>
                          <a:spcPct val="107000"/>
                        </a:lnSpc>
                        <a:spcAft>
                          <a:spcPts val="0"/>
                        </a:spcAft>
                      </a:pPr>
                      <a:r>
                        <a:rPr lang="ru-RU" sz="1100">
                          <a:effectLst/>
                        </a:rPr>
                        <a:t>Обязательная часть</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endParaRPr lang="ru-RU"/>
                    </a:p>
                  </a:txBody>
                  <a:tcPr/>
                </a:tc>
                <a:tc hMerge="1">
                  <a:txBody>
                    <a:bodyPr/>
                    <a:lstStyle/>
                    <a:p>
                      <a:endParaRPr lang="ru-RU"/>
                    </a:p>
                  </a:txBody>
                  <a:tcPr/>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3408483211"/>
                  </a:ext>
                </a:extLst>
              </a:tr>
              <a:tr h="488745">
                <a:tc rowSpan="4">
                  <a:txBody>
                    <a:bodyPr/>
                    <a:lstStyle/>
                    <a:p>
                      <a:pPr>
                        <a:lnSpc>
                          <a:spcPct val="107000"/>
                        </a:lnSpc>
                        <a:spcAft>
                          <a:spcPts val="0"/>
                        </a:spcAft>
                      </a:pPr>
                      <a:r>
                        <a:rPr lang="ru-RU" sz="1100">
                          <a:effectLst/>
                        </a:rPr>
                        <a:t>Математика и информатика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gridSpan="2">
                  <a:txBody>
                    <a:bodyPr/>
                    <a:lstStyle/>
                    <a:p>
                      <a:pPr>
                        <a:lnSpc>
                          <a:spcPct val="107000"/>
                        </a:lnSpc>
                        <a:spcAft>
                          <a:spcPts val="0"/>
                        </a:spcAft>
                      </a:pPr>
                      <a:r>
                        <a:rPr lang="ru-RU" sz="1100">
                          <a:effectLst/>
                        </a:rPr>
                        <a:t>Алгебра и начала математического анализа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pPr>
                        <a:lnSpc>
                          <a:spcPct val="107000"/>
                        </a:lnSpc>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У</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4</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4</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4</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4</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3621688590"/>
                  </a:ext>
                </a:extLst>
              </a:tr>
              <a:tr h="306105">
                <a:tc vMerge="1">
                  <a:txBody>
                    <a:bodyPr/>
                    <a:lstStyle/>
                    <a:p>
                      <a:endParaRPr lang="ru-RU"/>
                    </a:p>
                  </a:txBody>
                  <a:tcPr/>
                </a:tc>
                <a:tc gridSpan="2">
                  <a:txBody>
                    <a:bodyPr/>
                    <a:lstStyle/>
                    <a:p>
                      <a:pPr>
                        <a:lnSpc>
                          <a:spcPct val="107000"/>
                        </a:lnSpc>
                        <a:spcAft>
                          <a:spcPts val="0"/>
                        </a:spcAft>
                      </a:pPr>
                      <a:r>
                        <a:rPr lang="ru-RU" sz="1100">
                          <a:effectLst/>
                        </a:rPr>
                        <a:t>Геометрия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pPr>
                        <a:lnSpc>
                          <a:spcPct val="107000"/>
                        </a:lnSpc>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У</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3</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3</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3</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3</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1500714243"/>
                  </a:ext>
                </a:extLst>
              </a:tr>
              <a:tr h="306105">
                <a:tc vMerge="1">
                  <a:txBody>
                    <a:bodyPr/>
                    <a:lstStyle/>
                    <a:p>
                      <a:endParaRPr lang="ru-RU"/>
                    </a:p>
                  </a:txBody>
                  <a:tcPr/>
                </a:tc>
                <a:tc gridSpan="2">
                  <a:txBody>
                    <a:bodyPr/>
                    <a:lstStyle/>
                    <a:p>
                      <a:pPr>
                        <a:lnSpc>
                          <a:spcPct val="107000"/>
                        </a:lnSpc>
                        <a:spcAft>
                          <a:spcPts val="0"/>
                        </a:spcAft>
                      </a:pPr>
                      <a:r>
                        <a:rPr lang="ru-RU" sz="1100">
                          <a:effectLst/>
                        </a:rPr>
                        <a:t>Вероятность и статистика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pPr>
                        <a:lnSpc>
                          <a:spcPct val="107000"/>
                        </a:lnSpc>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У</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solidFill>
                            <a:srgbClr val="FF0000"/>
                          </a:solidFill>
                          <a:effectLst/>
                        </a:rPr>
                        <a:t>1</a:t>
                      </a:r>
                      <a:endParaRPr lang="ru-RU"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1</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1</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1</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3412426955"/>
                  </a:ext>
                </a:extLst>
              </a:tr>
              <a:tr h="306105">
                <a:tc vMerge="1">
                  <a:txBody>
                    <a:bodyPr/>
                    <a:lstStyle/>
                    <a:p>
                      <a:endParaRPr lang="ru-RU"/>
                    </a:p>
                  </a:txBody>
                  <a:tcPr/>
                </a:tc>
                <a:tc gridSpan="2">
                  <a:txBody>
                    <a:bodyPr/>
                    <a:lstStyle/>
                    <a:p>
                      <a:pPr>
                        <a:lnSpc>
                          <a:spcPct val="107000"/>
                        </a:lnSpc>
                        <a:spcAft>
                          <a:spcPts val="0"/>
                        </a:spcAft>
                      </a:pPr>
                      <a:r>
                        <a:rPr lang="ru-RU" sz="1100">
                          <a:effectLst/>
                        </a:rPr>
                        <a:t>Информатика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pPr>
                        <a:lnSpc>
                          <a:spcPct val="107000"/>
                        </a:lnSpc>
                        <a:spcAft>
                          <a:spcPts val="0"/>
                        </a:spcAft>
                      </a:pP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Б</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a:effectLst/>
                        </a:rPr>
                        <a:t>1</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3791011865"/>
                  </a:ext>
                </a:extLst>
              </a:tr>
              <a:tr h="306105">
                <a:tc>
                  <a:txBody>
                    <a:bodyPr/>
                    <a:lstStyle/>
                    <a:p>
                      <a:pPr>
                        <a:lnSpc>
                          <a:spcPct val="107000"/>
                        </a:lnSpc>
                        <a:spcAft>
                          <a:spcPts val="0"/>
                        </a:spcAft>
                      </a:pPr>
                      <a:r>
                        <a:rPr lang="ru-RU" sz="1100">
                          <a:effectLst/>
                        </a:rPr>
                        <a:t>Естественно-научные предметы</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gridSpan="2">
                  <a:txBody>
                    <a:bodyPr/>
                    <a:lstStyle/>
                    <a:p>
                      <a:pPr>
                        <a:lnSpc>
                          <a:spcPct val="107000"/>
                        </a:lnSpc>
                        <a:spcAft>
                          <a:spcPts val="0"/>
                        </a:spcAft>
                      </a:pPr>
                      <a:r>
                        <a:rPr lang="ru-RU" sz="1100" dirty="0">
                          <a:effectLst/>
                        </a:rPr>
                        <a:t>Физика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hMerge="1">
                  <a:txBody>
                    <a:bodyPr/>
                    <a:lstStyle/>
                    <a:p>
                      <a:pPr>
                        <a:lnSpc>
                          <a:spcPct val="107000"/>
                        </a:lnSpc>
                        <a:spcAft>
                          <a:spcPts val="0"/>
                        </a:spcAft>
                      </a:pP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У</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5</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5</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5</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tc>
                  <a:txBody>
                    <a:bodyPr/>
                    <a:lstStyle/>
                    <a:p>
                      <a:pPr>
                        <a:lnSpc>
                          <a:spcPct val="107000"/>
                        </a:lnSpc>
                        <a:spcAft>
                          <a:spcPts val="0"/>
                        </a:spcAft>
                      </a:pPr>
                      <a:r>
                        <a:rPr lang="ru-RU" sz="1100" dirty="0">
                          <a:solidFill>
                            <a:srgbClr val="FF0000"/>
                          </a:solidFill>
                          <a:effectLst/>
                        </a:rPr>
                        <a:t>5</a:t>
                      </a:r>
                      <a:endParaRPr lang="ru-RU"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56" marR="36856" marT="60633" marB="60633"/>
                </a:tc>
                <a:extLst>
                  <a:ext uri="{0D108BD9-81ED-4DB2-BD59-A6C34878D82A}">
                    <a16:rowId xmlns:a16="http://schemas.microsoft.com/office/drawing/2014/main" val="1208128976"/>
                  </a:ext>
                </a:extLst>
              </a:tr>
            </a:tbl>
          </a:graphicData>
        </a:graphic>
      </p:graphicFrame>
      <p:sp>
        <p:nvSpPr>
          <p:cNvPr id="7" name="Rectangle 1"/>
          <p:cNvSpPr>
            <a:spLocks noChangeArrowheads="1"/>
          </p:cNvSpPr>
          <p:nvPr/>
        </p:nvSpPr>
        <p:spPr bwMode="auto">
          <a:xfrm>
            <a:off x="-628207" y="1865063"/>
            <a:ext cx="221698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b="1" dirty="0"/>
          </a:p>
        </p:txBody>
      </p:sp>
      <p:graphicFrame>
        <p:nvGraphicFramePr>
          <p:cNvPr id="8" name="Таблица 7"/>
          <p:cNvGraphicFramePr>
            <a:graphicFrameLocks noGrp="1"/>
          </p:cNvGraphicFramePr>
          <p:nvPr>
            <p:extLst/>
          </p:nvPr>
        </p:nvGraphicFramePr>
        <p:xfrm>
          <a:off x="369275" y="5534379"/>
          <a:ext cx="11131062" cy="1364729"/>
        </p:xfrm>
        <a:graphic>
          <a:graphicData uri="http://schemas.openxmlformats.org/drawingml/2006/table">
            <a:tbl>
              <a:tblPr>
                <a:tableStyleId>{5C22544A-7EE6-4342-B048-85BDC9FD1C3A}</a:tableStyleId>
              </a:tblPr>
              <a:tblGrid>
                <a:gridCol w="3323991">
                  <a:extLst>
                    <a:ext uri="{9D8B030D-6E8A-4147-A177-3AD203B41FA5}">
                      <a16:colId xmlns:a16="http://schemas.microsoft.com/office/drawing/2014/main" val="312186726"/>
                    </a:ext>
                  </a:extLst>
                </a:gridCol>
                <a:gridCol w="2868211">
                  <a:extLst>
                    <a:ext uri="{9D8B030D-6E8A-4147-A177-3AD203B41FA5}">
                      <a16:colId xmlns:a16="http://schemas.microsoft.com/office/drawing/2014/main" val="754559420"/>
                    </a:ext>
                  </a:extLst>
                </a:gridCol>
                <a:gridCol w="2475719">
                  <a:extLst>
                    <a:ext uri="{9D8B030D-6E8A-4147-A177-3AD203B41FA5}">
                      <a16:colId xmlns:a16="http://schemas.microsoft.com/office/drawing/2014/main" val="988105903"/>
                    </a:ext>
                  </a:extLst>
                </a:gridCol>
                <a:gridCol w="2463141">
                  <a:extLst>
                    <a:ext uri="{9D8B030D-6E8A-4147-A177-3AD203B41FA5}">
                      <a16:colId xmlns:a16="http://schemas.microsoft.com/office/drawing/2014/main" val="2523564850"/>
                    </a:ext>
                  </a:extLst>
                </a:gridCol>
              </a:tblGrid>
              <a:tr h="302908">
                <a:tc>
                  <a:txBody>
                    <a:bodyPr/>
                    <a:lstStyle/>
                    <a:p>
                      <a:pPr>
                        <a:lnSpc>
                          <a:spcPct val="107000"/>
                        </a:lnSpc>
                        <a:spcAft>
                          <a:spcPts val="0"/>
                        </a:spcAft>
                      </a:pPr>
                      <a:r>
                        <a:rPr lang="ru-RU" sz="1200" dirty="0">
                          <a:effectLst/>
                        </a:rPr>
                        <a:t>Алгебра и начала математического анализа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4</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3359698944"/>
                  </a:ext>
                </a:extLst>
              </a:tr>
              <a:tr h="302908">
                <a:tc>
                  <a:txBody>
                    <a:bodyPr/>
                    <a:lstStyle/>
                    <a:p>
                      <a:pPr>
                        <a:lnSpc>
                          <a:spcPct val="107000"/>
                        </a:lnSpc>
                        <a:spcAft>
                          <a:spcPts val="0"/>
                        </a:spcAft>
                      </a:pPr>
                      <a:r>
                        <a:rPr lang="ru-RU" sz="1200">
                          <a:effectLst/>
                        </a:rPr>
                        <a:t>Геометрия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3</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3</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1758629586"/>
                  </a:ext>
                </a:extLst>
              </a:tr>
              <a:tr h="302908">
                <a:tc>
                  <a:txBody>
                    <a:bodyPr/>
                    <a:lstStyle/>
                    <a:p>
                      <a:pPr>
                        <a:lnSpc>
                          <a:spcPct val="107000"/>
                        </a:lnSpc>
                        <a:spcAft>
                          <a:spcPts val="0"/>
                        </a:spcAft>
                      </a:pPr>
                      <a:r>
                        <a:rPr lang="ru-RU" sz="1200">
                          <a:effectLst/>
                        </a:rPr>
                        <a:t>Вероятность и статистика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1</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1</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2427950793"/>
                  </a:ext>
                </a:extLst>
              </a:tr>
              <a:tr h="414896">
                <a:tc>
                  <a:txBody>
                    <a:bodyPr/>
                    <a:lstStyle/>
                    <a:p>
                      <a:pPr>
                        <a:lnSpc>
                          <a:spcPct val="107000"/>
                        </a:lnSpc>
                        <a:spcAft>
                          <a:spcPts val="0"/>
                        </a:spcAft>
                      </a:pPr>
                      <a:r>
                        <a:rPr lang="ru-RU" sz="1200">
                          <a:effectLst/>
                        </a:rPr>
                        <a:t>Информатика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У</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4</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4283669810"/>
                  </a:ext>
                </a:extLst>
              </a:tr>
            </a:tbl>
          </a:graphicData>
        </a:graphic>
      </p:graphicFrame>
    </p:spTree>
    <p:extLst>
      <p:ext uri="{BB962C8B-B14F-4D97-AF65-F5344CB8AC3E}">
        <p14:creationId xmlns:p14="http://schemas.microsoft.com/office/powerpoint/2010/main" val="177273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112831"/>
            <a:ext cx="10058400" cy="976304"/>
          </a:xfrm>
        </p:spPr>
        <p:txBody>
          <a:bodyPr/>
          <a:lstStyle/>
          <a:p>
            <a:pPr algn="ctr"/>
            <a:r>
              <a:rPr lang="ru-RU" b="1" dirty="0">
                <a:cs typeface="Times New Roman" panose="02020603050405020304" pitchFamily="18" charset="0"/>
              </a:rPr>
              <a:t>Федеральный учебный план</a:t>
            </a:r>
          </a:p>
        </p:txBody>
      </p:sp>
      <p:sp>
        <p:nvSpPr>
          <p:cNvPr id="3" name="Объект 2"/>
          <p:cNvSpPr>
            <a:spLocks noGrp="1"/>
          </p:cNvSpPr>
          <p:nvPr>
            <p:ph idx="1"/>
          </p:nvPr>
        </p:nvSpPr>
        <p:spPr/>
        <p:txBody>
          <a:bodyPr/>
          <a:lstStyle/>
          <a:p>
            <a:r>
              <a:rPr lang="ru-RU" dirty="0"/>
              <a:t>Естественно-научный профиль - угл. </a:t>
            </a:r>
            <a:r>
              <a:rPr lang="ru-RU" dirty="0" err="1"/>
              <a:t>изуч</a:t>
            </a:r>
            <a:r>
              <a:rPr lang="ru-RU" dirty="0"/>
              <a:t>. </a:t>
            </a:r>
          </a:p>
          <a:p>
            <a:endParaRPr lang="ru-RU" dirty="0" smtClean="0"/>
          </a:p>
          <a:p>
            <a:r>
              <a:rPr lang="ru-RU" dirty="0" smtClean="0"/>
              <a:t>Гуманитарный </a:t>
            </a:r>
            <a:r>
              <a:rPr lang="ru-RU" dirty="0"/>
              <a:t>профиль: 1. литература и обществознание</a:t>
            </a:r>
          </a:p>
          <a:p>
            <a:r>
              <a:rPr lang="ru-RU" dirty="0"/>
              <a:t>2. литература и </a:t>
            </a:r>
            <a:r>
              <a:rPr lang="ru-RU" dirty="0" err="1"/>
              <a:t>иностр</a:t>
            </a:r>
            <a:r>
              <a:rPr lang="ru-RU" dirty="0"/>
              <a:t>. язык.</a:t>
            </a:r>
          </a:p>
          <a:p>
            <a:r>
              <a:rPr lang="ru-RU" dirty="0"/>
              <a:t>3. литература и история.</a:t>
            </a:r>
          </a:p>
          <a:p>
            <a:r>
              <a:rPr lang="ru-RU" dirty="0"/>
              <a:t>4.история и обществознание.</a:t>
            </a:r>
          </a:p>
          <a:p>
            <a:r>
              <a:rPr lang="ru-RU" dirty="0"/>
              <a:t>5. история и </a:t>
            </a:r>
            <a:r>
              <a:rPr lang="ru-RU" dirty="0" err="1"/>
              <a:t>иностр</a:t>
            </a:r>
            <a:r>
              <a:rPr lang="ru-RU" dirty="0"/>
              <a:t>. язык.</a:t>
            </a:r>
          </a:p>
          <a:p>
            <a:r>
              <a:rPr lang="ru-RU" dirty="0"/>
              <a:t>6. обществознание и </a:t>
            </a:r>
            <a:r>
              <a:rPr lang="ru-RU" dirty="0" err="1"/>
              <a:t>иностр</a:t>
            </a:r>
            <a:r>
              <a:rPr lang="ru-RU" dirty="0"/>
              <a:t>. язык.</a:t>
            </a:r>
          </a:p>
          <a:p>
            <a:endParaRPr lang="ru-RU" dirty="0"/>
          </a:p>
        </p:txBody>
      </p:sp>
      <p:graphicFrame>
        <p:nvGraphicFramePr>
          <p:cNvPr id="4" name="Таблица 3"/>
          <p:cNvGraphicFramePr>
            <a:graphicFrameLocks noGrp="1"/>
          </p:cNvGraphicFramePr>
          <p:nvPr>
            <p:extLst/>
          </p:nvPr>
        </p:nvGraphicFramePr>
        <p:xfrm>
          <a:off x="6694099" y="1816040"/>
          <a:ext cx="4658264" cy="691680"/>
        </p:xfrm>
        <a:graphic>
          <a:graphicData uri="http://schemas.openxmlformats.org/drawingml/2006/table">
            <a:tbl>
              <a:tblPr>
                <a:tableStyleId>{5C22544A-7EE6-4342-B048-85BDC9FD1C3A}</a:tableStyleId>
              </a:tblPr>
              <a:tblGrid>
                <a:gridCol w="2067494">
                  <a:extLst>
                    <a:ext uri="{9D8B030D-6E8A-4147-A177-3AD203B41FA5}">
                      <a16:colId xmlns:a16="http://schemas.microsoft.com/office/drawing/2014/main" val="702881511"/>
                    </a:ext>
                  </a:extLst>
                </a:gridCol>
                <a:gridCol w="1390526">
                  <a:extLst>
                    <a:ext uri="{9D8B030D-6E8A-4147-A177-3AD203B41FA5}">
                      <a16:colId xmlns:a16="http://schemas.microsoft.com/office/drawing/2014/main" val="388562147"/>
                    </a:ext>
                  </a:extLst>
                </a:gridCol>
                <a:gridCol w="1200244">
                  <a:extLst>
                    <a:ext uri="{9D8B030D-6E8A-4147-A177-3AD203B41FA5}">
                      <a16:colId xmlns:a16="http://schemas.microsoft.com/office/drawing/2014/main" val="3502370347"/>
                    </a:ext>
                  </a:extLst>
                </a:gridCol>
              </a:tblGrid>
              <a:tr h="375069">
                <a:tc>
                  <a:txBody>
                    <a:bodyPr/>
                    <a:lstStyle/>
                    <a:p>
                      <a:pPr>
                        <a:lnSpc>
                          <a:spcPct val="107000"/>
                        </a:lnSpc>
                        <a:spcAft>
                          <a:spcPts val="0"/>
                        </a:spcAft>
                      </a:pPr>
                      <a:r>
                        <a:rPr lang="ru-RU" sz="12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3</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2630658356"/>
                  </a:ext>
                </a:extLst>
              </a:tr>
              <a:tr h="0">
                <a:tc>
                  <a:txBody>
                    <a:bodyPr/>
                    <a:lstStyle/>
                    <a:p>
                      <a:pPr>
                        <a:lnSpc>
                          <a:spcPct val="107000"/>
                        </a:lnSpc>
                        <a:spcAft>
                          <a:spcPts val="0"/>
                        </a:spcAft>
                      </a:pPr>
                      <a:r>
                        <a:rPr lang="ru-RU" sz="12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3</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462262408"/>
                  </a:ext>
                </a:extLst>
              </a:tr>
            </a:tbl>
          </a:graphicData>
        </a:graphic>
      </p:graphicFrame>
      <p:graphicFrame>
        <p:nvGraphicFramePr>
          <p:cNvPr id="5" name="Таблица 4"/>
          <p:cNvGraphicFramePr>
            <a:graphicFrameLocks noGrp="1"/>
          </p:cNvGraphicFramePr>
          <p:nvPr>
            <p:extLst/>
          </p:nvPr>
        </p:nvGraphicFramePr>
        <p:xfrm>
          <a:off x="6694099" y="3044614"/>
          <a:ext cx="4711747" cy="729593"/>
        </p:xfrm>
        <a:graphic>
          <a:graphicData uri="http://schemas.openxmlformats.org/drawingml/2006/table">
            <a:tbl>
              <a:tblPr>
                <a:tableStyleId>{5C22544A-7EE6-4342-B048-85BDC9FD1C3A}</a:tableStyleId>
              </a:tblPr>
              <a:tblGrid>
                <a:gridCol w="2091231">
                  <a:extLst>
                    <a:ext uri="{9D8B030D-6E8A-4147-A177-3AD203B41FA5}">
                      <a16:colId xmlns:a16="http://schemas.microsoft.com/office/drawing/2014/main" val="1656418140"/>
                    </a:ext>
                  </a:extLst>
                </a:gridCol>
                <a:gridCol w="1406492">
                  <a:extLst>
                    <a:ext uri="{9D8B030D-6E8A-4147-A177-3AD203B41FA5}">
                      <a16:colId xmlns:a16="http://schemas.microsoft.com/office/drawing/2014/main" val="597586075"/>
                    </a:ext>
                  </a:extLst>
                </a:gridCol>
                <a:gridCol w="1214024">
                  <a:extLst>
                    <a:ext uri="{9D8B030D-6E8A-4147-A177-3AD203B41FA5}">
                      <a16:colId xmlns:a16="http://schemas.microsoft.com/office/drawing/2014/main" val="2729347779"/>
                    </a:ext>
                  </a:extLst>
                </a:gridCol>
              </a:tblGrid>
              <a:tr h="279423">
                <a:tc>
                  <a:txBody>
                    <a:bodyPr/>
                    <a:lstStyle/>
                    <a:p>
                      <a:pPr>
                        <a:lnSpc>
                          <a:spcPct val="107000"/>
                        </a:lnSpc>
                        <a:spcAft>
                          <a:spcPts val="0"/>
                        </a:spcAft>
                      </a:pPr>
                      <a:r>
                        <a:rPr lang="ru-RU" sz="1200">
                          <a:effectLst/>
                        </a:rPr>
                        <a:t>Литература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a:solidFill>
                            <a:srgbClr val="FF0000"/>
                          </a:solidFill>
                          <a:effectLst/>
                        </a:rPr>
                        <a:t>5</a:t>
                      </a:r>
                      <a:endParaRPr lang="ru-RU"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1334464990"/>
                  </a:ext>
                </a:extLst>
              </a:tr>
              <a:tr h="412982">
                <a:tc>
                  <a:txBody>
                    <a:bodyPr/>
                    <a:lstStyle/>
                    <a:p>
                      <a:pPr>
                        <a:lnSpc>
                          <a:spcPct val="107000"/>
                        </a:lnSpc>
                        <a:spcAft>
                          <a:spcPts val="0"/>
                        </a:spcAft>
                      </a:pPr>
                      <a:r>
                        <a:rPr lang="ru-RU" sz="1200">
                          <a:effectLst/>
                        </a:rPr>
                        <a:t>Иностранный язык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У</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solidFill>
                            <a:srgbClr val="FF0000"/>
                          </a:solidFill>
                          <a:effectLst/>
                        </a:rPr>
                        <a:t>5</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895744951"/>
                  </a:ext>
                </a:extLst>
              </a:tr>
            </a:tbl>
          </a:graphicData>
        </a:graphic>
      </p:graphicFrame>
    </p:spTree>
    <p:extLst>
      <p:ext uri="{BB962C8B-B14F-4D97-AF65-F5344CB8AC3E}">
        <p14:creationId xmlns:p14="http://schemas.microsoft.com/office/powerpoint/2010/main" val="46382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4951" y="276045"/>
            <a:ext cx="9861718" cy="1055873"/>
          </a:xfrm>
        </p:spPr>
        <p:txBody>
          <a:bodyPr/>
          <a:lstStyle/>
          <a:p>
            <a:pPr algn="ctr"/>
            <a:r>
              <a:rPr lang="ru-RU" b="1" dirty="0">
                <a:cs typeface="Times New Roman" panose="02020603050405020304" pitchFamily="18" charset="0"/>
              </a:rPr>
              <a:t>Федеральный учебный пла</a:t>
            </a:r>
            <a:r>
              <a:rPr lang="ru-RU" dirty="0">
                <a:cs typeface="Times New Roman" panose="02020603050405020304" pitchFamily="18" charset="0"/>
              </a:rPr>
              <a:t>н</a:t>
            </a:r>
          </a:p>
        </p:txBody>
      </p:sp>
      <p:sp>
        <p:nvSpPr>
          <p:cNvPr id="3" name="Объект 2"/>
          <p:cNvSpPr>
            <a:spLocks noGrp="1"/>
          </p:cNvSpPr>
          <p:nvPr>
            <p:ph idx="1"/>
          </p:nvPr>
        </p:nvSpPr>
        <p:spPr/>
        <p:txBody>
          <a:bodyPr/>
          <a:lstStyle/>
          <a:p>
            <a:r>
              <a:rPr lang="ru-RU" dirty="0" smtClean="0"/>
              <a:t>Социально-экономический профиль:</a:t>
            </a:r>
          </a:p>
          <a:p>
            <a:r>
              <a:rPr lang="ru-RU" dirty="0" smtClean="0"/>
              <a:t>1.  математика и обществознание.</a:t>
            </a:r>
          </a:p>
          <a:p>
            <a:r>
              <a:rPr lang="ru-RU" dirty="0" smtClean="0"/>
              <a:t>2. математика, обществознание и география.</a:t>
            </a:r>
          </a:p>
          <a:p>
            <a:r>
              <a:rPr lang="ru-RU" dirty="0"/>
              <a:t>3. обществознание </a:t>
            </a:r>
            <a:r>
              <a:rPr lang="ru-RU" dirty="0" smtClean="0"/>
              <a:t>и география.</a:t>
            </a:r>
          </a:p>
          <a:p>
            <a:r>
              <a:rPr lang="ru-RU" dirty="0" smtClean="0"/>
              <a:t>Универсальный профиль. Все предметы на базовом уровне или </a:t>
            </a:r>
            <a:r>
              <a:rPr lang="ru-RU" i="1" dirty="0" smtClean="0"/>
              <a:t>ОО само определяет 2 предмета, изучаемых на углубленном уровне.</a:t>
            </a:r>
          </a:p>
          <a:p>
            <a:r>
              <a:rPr lang="ru-RU" dirty="0" smtClean="0"/>
              <a:t>Общее кол-во часов в неделю </a:t>
            </a:r>
          </a:p>
          <a:p>
            <a:endParaRPr lang="ru-RU" dirty="0" smtClean="0"/>
          </a:p>
          <a:p>
            <a:endParaRPr lang="ru-RU" dirty="0"/>
          </a:p>
        </p:txBody>
      </p:sp>
      <p:graphicFrame>
        <p:nvGraphicFramePr>
          <p:cNvPr id="4" name="Таблица 3"/>
          <p:cNvGraphicFramePr>
            <a:graphicFrameLocks noGrp="1"/>
          </p:cNvGraphicFramePr>
          <p:nvPr>
            <p:extLst/>
          </p:nvPr>
        </p:nvGraphicFramePr>
        <p:xfrm>
          <a:off x="5055079" y="4388586"/>
          <a:ext cx="1209669" cy="562976"/>
        </p:xfrm>
        <a:graphic>
          <a:graphicData uri="http://schemas.openxmlformats.org/drawingml/2006/table">
            <a:tbl>
              <a:tblPr>
                <a:tableStyleId>{5C22544A-7EE6-4342-B048-85BDC9FD1C3A}</a:tableStyleId>
              </a:tblPr>
              <a:tblGrid>
                <a:gridCol w="586679">
                  <a:extLst>
                    <a:ext uri="{9D8B030D-6E8A-4147-A177-3AD203B41FA5}">
                      <a16:colId xmlns:a16="http://schemas.microsoft.com/office/drawing/2014/main" val="4181894018"/>
                    </a:ext>
                  </a:extLst>
                </a:gridCol>
                <a:gridCol w="622990">
                  <a:extLst>
                    <a:ext uri="{9D8B030D-6E8A-4147-A177-3AD203B41FA5}">
                      <a16:colId xmlns:a16="http://schemas.microsoft.com/office/drawing/2014/main" val="3539427752"/>
                    </a:ext>
                  </a:extLst>
                </a:gridCol>
              </a:tblGrid>
              <a:tr h="562976">
                <a:tc>
                  <a:txBody>
                    <a:bodyPr/>
                    <a:lstStyle/>
                    <a:p>
                      <a:pPr>
                        <a:lnSpc>
                          <a:spcPct val="107000"/>
                        </a:lnSpc>
                        <a:spcAft>
                          <a:spcPts val="0"/>
                        </a:spcAft>
                      </a:pPr>
                      <a:r>
                        <a:rPr lang="ru-RU" sz="1200" dirty="0">
                          <a:effectLst/>
                        </a:rPr>
                        <a:t>34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tc>
                  <a:txBody>
                    <a:bodyPr/>
                    <a:lstStyle/>
                    <a:p>
                      <a:pPr>
                        <a:lnSpc>
                          <a:spcPct val="107000"/>
                        </a:lnSpc>
                        <a:spcAft>
                          <a:spcPts val="0"/>
                        </a:spcAft>
                      </a:pPr>
                      <a:r>
                        <a:rPr lang="ru-RU" sz="1200" dirty="0">
                          <a:effectLst/>
                        </a:rPr>
                        <a:t>37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370" marR="39370" marT="64770" marB="64770"/>
                </a:tc>
                <a:extLst>
                  <a:ext uri="{0D108BD9-81ED-4DB2-BD59-A6C34878D82A}">
                    <a16:rowId xmlns:a16="http://schemas.microsoft.com/office/drawing/2014/main" val="1980028080"/>
                  </a:ext>
                </a:extLst>
              </a:tr>
            </a:tbl>
          </a:graphicData>
        </a:graphic>
      </p:graphicFrame>
    </p:spTree>
    <p:extLst>
      <p:ext uri="{BB962C8B-B14F-4D97-AF65-F5344CB8AC3E}">
        <p14:creationId xmlns:p14="http://schemas.microsoft.com/office/powerpoint/2010/main" val="2869752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t="6214" b="3077"/>
          <a:stretch/>
        </p:blipFill>
        <p:spPr>
          <a:xfrm>
            <a:off x="758090" y="897148"/>
            <a:ext cx="10397590" cy="5305246"/>
          </a:xfrm>
          <a:prstGeom prst="rect">
            <a:avLst/>
          </a:prstGeom>
        </p:spPr>
      </p:pic>
    </p:spTree>
    <p:extLst>
      <p:ext uri="{BB962C8B-B14F-4D97-AF65-F5344CB8AC3E}">
        <p14:creationId xmlns:p14="http://schemas.microsoft.com/office/powerpoint/2010/main" val="207958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srcRect l="9692" t="4069" r="3580" b="2359"/>
          <a:stretch/>
        </p:blipFill>
        <p:spPr>
          <a:xfrm>
            <a:off x="1097280" y="253281"/>
            <a:ext cx="9831116" cy="5966363"/>
          </a:xfrm>
          <a:prstGeom prst="rect">
            <a:avLst/>
          </a:prstGeom>
        </p:spPr>
      </p:pic>
    </p:spTree>
    <p:extLst>
      <p:ext uri="{BB962C8B-B14F-4D97-AF65-F5344CB8AC3E}">
        <p14:creationId xmlns:p14="http://schemas.microsoft.com/office/powerpoint/2010/main" val="40888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117346"/>
            <a:ext cx="10058400" cy="1450757"/>
          </a:xfrm>
        </p:spPr>
        <p:txBody>
          <a:bodyPr/>
          <a:lstStyle/>
          <a:p>
            <a:r>
              <a:rPr lang="ru-RU" b="1" dirty="0" smtClean="0"/>
              <a:t>ФГОС</a:t>
            </a:r>
            <a:endParaRPr lang="ru-RU" b="1" dirty="0"/>
          </a:p>
        </p:txBody>
      </p:sp>
      <p:sp>
        <p:nvSpPr>
          <p:cNvPr id="2" name="Текст 1">
            <a:extLst>
              <a:ext uri="{FF2B5EF4-FFF2-40B4-BE49-F238E27FC236}">
                <a16:creationId xmlns:a16="http://schemas.microsoft.com/office/drawing/2014/main" id="{C438D4FD-59ED-4EC3-9CF8-93EC9CC38AC0}"/>
              </a:ext>
            </a:extLst>
          </p:cNvPr>
          <p:cNvSpPr>
            <a:spLocks noGrp="1"/>
          </p:cNvSpPr>
          <p:nvPr>
            <p:ph idx="1"/>
          </p:nvPr>
        </p:nvSpPr>
        <p:spPr/>
        <p:txBody>
          <a:bodyPr>
            <a:normAutofit/>
          </a:bodyPr>
          <a:lstStyle/>
          <a:p>
            <a:endParaRPr lang="ru-RU" dirty="0"/>
          </a:p>
          <a:p>
            <a:endParaRPr lang="ru-RU" dirty="0"/>
          </a:p>
          <a:p>
            <a:endParaRPr lang="ru-RU" dirty="0"/>
          </a:p>
          <a:p>
            <a:endParaRPr lang="ru-RU" dirty="0"/>
          </a:p>
          <a:p>
            <a:endParaRPr lang="ru-RU" dirty="0"/>
          </a:p>
          <a:p>
            <a:endParaRPr lang="ru-RU" dirty="0"/>
          </a:p>
          <a:p>
            <a:endParaRPr lang="ru-RU" sz="2200" dirty="0"/>
          </a:p>
          <a:p>
            <a:pPr marL="0" indent="0" algn="just">
              <a:buNone/>
            </a:pPr>
            <a:endParaRPr lang="ru-RU"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583B1C2A-54FC-451C-B167-5F36DAF9536B}"/>
              </a:ext>
            </a:extLst>
          </p:cNvPr>
          <p:cNvPicPr>
            <a:picLocks noChangeAspect="1"/>
          </p:cNvPicPr>
          <p:nvPr/>
        </p:nvPicPr>
        <p:blipFill rotWithShape="1">
          <a:blip r:embed="rId2"/>
          <a:srcRect l="10646" t="21603" r="16988" b="50604"/>
          <a:stretch/>
        </p:blipFill>
        <p:spPr>
          <a:xfrm>
            <a:off x="293298" y="1705545"/>
            <a:ext cx="11165055" cy="2470801"/>
          </a:xfrm>
          <a:prstGeom prst="rect">
            <a:avLst/>
          </a:prstGeom>
        </p:spPr>
      </p:pic>
      <p:sp>
        <p:nvSpPr>
          <p:cNvPr id="3" name="Прямоугольник 2"/>
          <p:cNvSpPr/>
          <p:nvPr/>
        </p:nvSpPr>
        <p:spPr>
          <a:xfrm>
            <a:off x="2633932" y="4451230"/>
            <a:ext cx="6803366" cy="1754326"/>
          </a:xfrm>
          <a:prstGeom prst="rect">
            <a:avLst/>
          </a:prstGeom>
        </p:spPr>
        <p:txBody>
          <a:bodyPr wrap="square">
            <a:spAutoFit/>
          </a:bodyPr>
          <a:lstStyle/>
          <a:p>
            <a:pPr algn="just"/>
            <a:r>
              <a:rPr lang="ru-RU" dirty="0">
                <a:solidFill>
                  <a:srgbClr val="FF0000"/>
                </a:solidFill>
              </a:rPr>
              <a:t>ФГОС СОО: </a:t>
            </a:r>
            <a:r>
              <a:rPr lang="ru-RU" dirty="0"/>
              <a:t>Приказ </a:t>
            </a:r>
            <a:r>
              <a:rPr lang="ru-RU" dirty="0" smtClean="0"/>
              <a:t>Министерства просвещения Российской Федерации </a:t>
            </a:r>
            <a:r>
              <a:rPr lang="ru-RU" dirty="0"/>
              <a:t>12.08.2022 N 732 </a:t>
            </a:r>
            <a:r>
              <a:rPr lang="ru-RU" dirty="0" smtClean="0"/>
              <a:t>«О </a:t>
            </a:r>
            <a:r>
              <a:rPr lang="ru-RU" dirty="0"/>
              <a:t>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от 17 мая 2012 г. N </a:t>
            </a:r>
            <a:r>
              <a:rPr lang="ru-RU" dirty="0" smtClean="0"/>
              <a:t>413»</a:t>
            </a:r>
            <a:endParaRPr lang="ru-RU" dirty="0"/>
          </a:p>
        </p:txBody>
      </p:sp>
    </p:spTree>
    <p:extLst>
      <p:ext uri="{BB962C8B-B14F-4D97-AF65-F5344CB8AC3E}">
        <p14:creationId xmlns:p14="http://schemas.microsoft.com/office/powerpoint/2010/main" val="1275181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732" y="77639"/>
            <a:ext cx="11614226" cy="1996152"/>
          </a:xfrm>
        </p:spPr>
        <p:txBody>
          <a:bodyPr>
            <a:normAutofit fontScale="90000"/>
          </a:bodyPr>
          <a:lstStyle/>
          <a:p>
            <a:pPr algn="ctr"/>
            <a:r>
              <a:rPr lang="ru-RU" sz="4000" dirty="0"/>
              <a:t/>
            </a:r>
            <a:br>
              <a:rPr lang="ru-RU" sz="4000" dirty="0"/>
            </a:br>
            <a:r>
              <a:rPr lang="ru-RU" sz="4000" dirty="0"/>
              <a:t/>
            </a:r>
            <a:br>
              <a:rPr lang="ru-RU" sz="4000" dirty="0"/>
            </a:br>
            <a:r>
              <a:rPr lang="ru-RU" sz="4000" b="1" dirty="0">
                <a:cs typeface="Times New Roman" panose="02020603050405020304" pitchFamily="18" charset="0"/>
              </a:rPr>
              <a:t>ОНЛАЙН-ИНСТРУМЕНТЫ</a:t>
            </a:r>
            <a:br>
              <a:rPr lang="ru-RU" sz="4000" b="1" dirty="0">
                <a:cs typeface="Times New Roman" panose="02020603050405020304" pitchFamily="18" charset="0"/>
              </a:rPr>
            </a:br>
            <a:r>
              <a:rPr lang="ru-RU" sz="4000" b="1" dirty="0">
                <a:cs typeface="Times New Roman" panose="02020603050405020304" pitchFamily="18" charset="0"/>
              </a:rPr>
              <a:t>Портал «Единое содержание общего образования»: </a:t>
            </a:r>
            <a:r>
              <a:rPr lang="ru-RU" sz="4000" b="1" dirty="0">
                <a:cs typeface="Times New Roman" panose="02020603050405020304" pitchFamily="18" charset="0"/>
                <a:hlinkClick r:id="rId2"/>
              </a:rPr>
              <a:t>www.edsoo.ru</a:t>
            </a:r>
            <a:r>
              <a:rPr lang="ru-RU" dirty="0">
                <a:cs typeface="Times New Roman" panose="02020603050405020304" pitchFamily="18" charset="0"/>
              </a:rPr>
              <a:t/>
            </a:r>
            <a:br>
              <a:rPr lang="ru-RU" dirty="0">
                <a:cs typeface="Times New Roman" panose="02020603050405020304" pitchFamily="18" charset="0"/>
              </a:rPr>
            </a:br>
            <a:endParaRPr lang="ru-RU" dirty="0">
              <a:cs typeface="Times New Roman" panose="02020603050405020304" pitchFamily="18" charset="0"/>
            </a:endParaRPr>
          </a:p>
        </p:txBody>
      </p:sp>
      <p:sp>
        <p:nvSpPr>
          <p:cNvPr id="3" name="Объект 2"/>
          <p:cNvSpPr>
            <a:spLocks noGrp="1"/>
          </p:cNvSpPr>
          <p:nvPr>
            <p:ph sz="half" idx="1"/>
          </p:nvPr>
        </p:nvSpPr>
        <p:spPr>
          <a:xfrm>
            <a:off x="518448" y="1688253"/>
            <a:ext cx="5505756" cy="4445128"/>
          </a:xfrm>
        </p:spPr>
        <p:txBody>
          <a:bodyPr>
            <a:noAutofit/>
          </a:bodyPr>
          <a:lstStyle/>
          <a:p>
            <a:pPr indent="0">
              <a:spcBef>
                <a:spcPts val="600"/>
              </a:spcBef>
            </a:pPr>
            <a:r>
              <a:rPr lang="ru-RU" sz="1400" b="1" dirty="0">
                <a:solidFill>
                  <a:schemeClr val="bg2">
                    <a:lumMod val="50000"/>
                  </a:schemeClr>
                </a:solidFill>
              </a:rPr>
              <a:t>Конструктор Рабочей программы</a:t>
            </a:r>
          </a:p>
          <a:p>
            <a:pPr indent="0">
              <a:spcBef>
                <a:spcPts val="600"/>
              </a:spcBef>
              <a:buFont typeface="Wingdings" panose="05000000000000000000" pitchFamily="2" charset="2"/>
              <a:buChar char="Ø"/>
            </a:pPr>
            <a:r>
              <a:rPr lang="ru-RU" sz="1400" dirty="0" smtClean="0">
                <a:solidFill>
                  <a:schemeClr val="tx1"/>
                </a:solidFill>
              </a:rPr>
              <a:t>на </a:t>
            </a:r>
            <a:r>
              <a:rPr lang="ru-RU" sz="1400" dirty="0">
                <a:solidFill>
                  <a:schemeClr val="tx1"/>
                </a:solidFill>
              </a:rPr>
              <a:t>уровень</a:t>
            </a:r>
          </a:p>
          <a:p>
            <a:pPr indent="0">
              <a:spcBef>
                <a:spcPts val="600"/>
              </a:spcBef>
            </a:pPr>
            <a:r>
              <a:rPr lang="ru-RU" sz="1400" b="1" dirty="0">
                <a:solidFill>
                  <a:schemeClr val="tx1"/>
                </a:solidFill>
              </a:rPr>
              <a:t>8 разделов Рабочих программ:</a:t>
            </a:r>
          </a:p>
          <a:p>
            <a:pPr indent="0">
              <a:spcBef>
                <a:spcPts val="600"/>
              </a:spcBef>
              <a:buFont typeface="Wingdings" panose="05000000000000000000" pitchFamily="2" charset="2"/>
              <a:buChar char="ü"/>
            </a:pPr>
            <a:r>
              <a:rPr lang="ru-RU" sz="1400" dirty="0">
                <a:solidFill>
                  <a:schemeClr val="tx1"/>
                </a:solidFill>
              </a:rPr>
              <a:t>титульный лист </a:t>
            </a:r>
          </a:p>
          <a:p>
            <a:pPr indent="0">
              <a:spcBef>
                <a:spcPts val="600"/>
              </a:spcBef>
              <a:buFont typeface="Wingdings" panose="05000000000000000000" pitchFamily="2" charset="2"/>
              <a:buChar char="ü"/>
            </a:pPr>
            <a:r>
              <a:rPr lang="ru-RU" sz="1400" dirty="0">
                <a:solidFill>
                  <a:schemeClr val="tx1"/>
                </a:solidFill>
              </a:rPr>
              <a:t>пояснительная записка</a:t>
            </a:r>
          </a:p>
          <a:p>
            <a:pPr indent="0">
              <a:spcBef>
                <a:spcPts val="600"/>
              </a:spcBef>
              <a:buFont typeface="Wingdings" panose="05000000000000000000" pitchFamily="2" charset="2"/>
              <a:buChar char="ü"/>
            </a:pPr>
            <a:r>
              <a:rPr lang="ru-RU" sz="1400" dirty="0">
                <a:solidFill>
                  <a:schemeClr val="tx1"/>
                </a:solidFill>
              </a:rPr>
              <a:t> содержание учебного предмета </a:t>
            </a:r>
          </a:p>
          <a:p>
            <a:pPr indent="0">
              <a:spcBef>
                <a:spcPts val="600"/>
              </a:spcBef>
              <a:buFont typeface="Wingdings" panose="05000000000000000000" pitchFamily="2" charset="2"/>
              <a:buChar char="ü"/>
            </a:pPr>
            <a:r>
              <a:rPr lang="ru-RU" sz="1400" dirty="0">
                <a:solidFill>
                  <a:schemeClr val="tx1"/>
                </a:solidFill>
              </a:rPr>
              <a:t>планируемые образовательные результаты</a:t>
            </a:r>
          </a:p>
          <a:p>
            <a:pPr indent="0">
              <a:spcBef>
                <a:spcPts val="600"/>
              </a:spcBef>
              <a:buFont typeface="Wingdings" panose="05000000000000000000" pitchFamily="2" charset="2"/>
              <a:buChar char="ü"/>
            </a:pPr>
            <a:r>
              <a:rPr lang="ru-RU" sz="1400" dirty="0">
                <a:solidFill>
                  <a:schemeClr val="tx1"/>
                </a:solidFill>
              </a:rPr>
              <a:t> тематическое планирование</a:t>
            </a:r>
          </a:p>
          <a:p>
            <a:pPr indent="0">
              <a:spcBef>
                <a:spcPts val="600"/>
              </a:spcBef>
              <a:buFont typeface="Wingdings" panose="05000000000000000000" pitchFamily="2" charset="2"/>
              <a:buChar char="ü"/>
            </a:pPr>
            <a:r>
              <a:rPr lang="ru-RU" sz="1400" dirty="0">
                <a:solidFill>
                  <a:schemeClr val="tx1"/>
                </a:solidFill>
              </a:rPr>
              <a:t> поурочное планирование </a:t>
            </a:r>
          </a:p>
          <a:p>
            <a:pPr indent="0">
              <a:spcBef>
                <a:spcPts val="600"/>
              </a:spcBef>
              <a:buFont typeface="Wingdings" panose="05000000000000000000" pitchFamily="2" charset="2"/>
              <a:buChar char="ü"/>
            </a:pPr>
            <a:r>
              <a:rPr lang="ru-RU" sz="1400" dirty="0">
                <a:solidFill>
                  <a:schemeClr val="tx1"/>
                </a:solidFill>
              </a:rPr>
              <a:t>учебно-методическое обеспечение образовательного процесса </a:t>
            </a:r>
          </a:p>
        </p:txBody>
      </p:sp>
      <p:sp>
        <p:nvSpPr>
          <p:cNvPr id="7" name="Объект 6"/>
          <p:cNvSpPr>
            <a:spLocks noGrp="1"/>
          </p:cNvSpPr>
          <p:nvPr>
            <p:ph sz="half" idx="2"/>
          </p:nvPr>
        </p:nvSpPr>
        <p:spPr>
          <a:xfrm>
            <a:off x="6217920" y="1688253"/>
            <a:ext cx="5510932" cy="4051446"/>
          </a:xfrm>
        </p:spPr>
        <p:txBody>
          <a:bodyPr>
            <a:noAutofit/>
          </a:bodyPr>
          <a:lstStyle/>
          <a:p>
            <a:r>
              <a:rPr lang="ru-RU" sz="1400" b="1" dirty="0">
                <a:solidFill>
                  <a:schemeClr val="bg2">
                    <a:lumMod val="50000"/>
                  </a:schemeClr>
                </a:solidFill>
              </a:rPr>
              <a:t>Конструктор Учебного плана</a:t>
            </a:r>
          </a:p>
          <a:p>
            <a:r>
              <a:rPr lang="ru-RU" sz="1400" b="1" dirty="0"/>
              <a:t>Наличие вариантов учебного плана:</a:t>
            </a:r>
          </a:p>
          <a:p>
            <a:pPr>
              <a:buFont typeface="Wingdings" panose="05000000000000000000" pitchFamily="2" charset="2"/>
              <a:buChar char="Ø"/>
            </a:pPr>
            <a:r>
              <a:rPr lang="ru-RU" sz="1400" dirty="0"/>
              <a:t> учебный план для 5-дневной учебной недели</a:t>
            </a:r>
          </a:p>
          <a:p>
            <a:pPr>
              <a:buFont typeface="Wingdings" panose="05000000000000000000" pitchFamily="2" charset="2"/>
              <a:buChar char="Ø"/>
            </a:pPr>
            <a:r>
              <a:rPr lang="ru-RU" sz="1400" dirty="0"/>
              <a:t>учебный план для 6-дневной учебной недели </a:t>
            </a:r>
          </a:p>
          <a:p>
            <a:pPr>
              <a:buFont typeface="Wingdings" panose="05000000000000000000" pitchFamily="2" charset="2"/>
              <a:buChar char="Ø"/>
            </a:pPr>
            <a:r>
              <a:rPr lang="ru-RU" sz="1400" dirty="0"/>
              <a:t>индивидуальный учебный план</a:t>
            </a:r>
          </a:p>
          <a:p>
            <a:pPr marL="0" indent="0">
              <a:buNone/>
            </a:pPr>
            <a:r>
              <a:rPr lang="ru-RU" sz="1400" b="1" dirty="0"/>
              <a:t>Наличие автоматизированного контроля часов:</a:t>
            </a:r>
          </a:p>
          <a:p>
            <a:pPr>
              <a:buFont typeface="Wingdings" panose="05000000000000000000" pitchFamily="2" charset="2"/>
              <a:buChar char="Ø"/>
            </a:pPr>
            <a:r>
              <a:rPr lang="ru-RU" sz="1400" dirty="0"/>
              <a:t>проверка на соответствие требованиям ФГОС НОО и ООО</a:t>
            </a:r>
          </a:p>
          <a:p>
            <a:pPr>
              <a:buFont typeface="Wingdings" panose="05000000000000000000" pitchFamily="2" charset="2"/>
              <a:buChar char="Ø"/>
            </a:pPr>
            <a:r>
              <a:rPr lang="ru-RU" sz="1400" dirty="0"/>
              <a:t> проверка на соответствие требованиям САНПИН</a:t>
            </a:r>
          </a:p>
          <a:p>
            <a:pPr marL="0" indent="0">
              <a:buNone/>
            </a:pPr>
            <a:r>
              <a:rPr lang="ru-RU" sz="1400" b="1" dirty="0"/>
              <a:t>План внеурочной деятельности:</a:t>
            </a:r>
          </a:p>
          <a:p>
            <a:pPr>
              <a:buFont typeface="Wingdings" panose="05000000000000000000" pitchFamily="2" charset="2"/>
              <a:buChar char="Ø"/>
            </a:pPr>
            <a:r>
              <a:rPr lang="ru-RU" sz="1400" dirty="0"/>
              <a:t> возможность выбора количества часов</a:t>
            </a:r>
          </a:p>
        </p:txBody>
      </p:sp>
      <p:sp>
        <p:nvSpPr>
          <p:cNvPr id="4" name="Прямоугольник 3"/>
          <p:cNvSpPr/>
          <p:nvPr/>
        </p:nvSpPr>
        <p:spPr>
          <a:xfrm>
            <a:off x="324732" y="5503652"/>
            <a:ext cx="11404120" cy="1200329"/>
          </a:xfrm>
          <a:prstGeom prst="rect">
            <a:avLst/>
          </a:prstGeom>
        </p:spPr>
        <p:txBody>
          <a:bodyPr wrap="square">
            <a:spAutoFit/>
          </a:bodyPr>
          <a:lstStyle/>
          <a:p>
            <a:pPr algn="ctr"/>
            <a:r>
              <a:rPr lang="ru-RU" dirty="0"/>
              <a:t>На портале Единого содержания общего образования осуществляется доработка и обновление конструктора рабочих программ – удобного бесплатного онлайн-сервиса для индивидуализации федеральных рабочих программ по учебным предметам: </a:t>
            </a:r>
            <a:r>
              <a:rPr lang="ru-RU" dirty="0">
                <a:hlinkClick r:id="rId3"/>
              </a:rPr>
              <a:t>https://edsoo.ru/constructor</a:t>
            </a:r>
            <a:r>
              <a:rPr lang="ru-RU" dirty="0" smtClean="0">
                <a:hlinkClick r:id="rId3"/>
              </a:rPr>
              <a:t>/</a:t>
            </a:r>
            <a:endParaRPr lang="ru-RU" dirty="0" smtClean="0"/>
          </a:p>
          <a:p>
            <a:pPr algn="ctr"/>
            <a:endParaRPr lang="ru-RU" dirty="0"/>
          </a:p>
        </p:txBody>
      </p:sp>
    </p:spTree>
    <p:extLst>
      <p:ext uri="{BB962C8B-B14F-4D97-AF65-F5344CB8AC3E}">
        <p14:creationId xmlns:p14="http://schemas.microsoft.com/office/powerpoint/2010/main" val="429346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7280" y="88195"/>
            <a:ext cx="10058400" cy="1450757"/>
          </a:xfrm>
        </p:spPr>
        <p:txBody>
          <a:bodyPr/>
          <a:lstStyle/>
          <a:p>
            <a:pPr algn="ctr"/>
            <a:r>
              <a:rPr lang="ru-RU" b="1" dirty="0" smtClean="0">
                <a:solidFill>
                  <a:srgbClr val="FF0000"/>
                </a:solidFill>
              </a:rPr>
              <a:t>Конструктор рабочих программ</a:t>
            </a:r>
            <a:endParaRPr lang="ru-RU" b="1" dirty="0">
              <a:solidFill>
                <a:srgbClr val="FF0000"/>
              </a:solidFill>
            </a:endParaRPr>
          </a:p>
        </p:txBody>
      </p:sp>
      <p:sp>
        <p:nvSpPr>
          <p:cNvPr id="6" name="Объект 5"/>
          <p:cNvSpPr>
            <a:spLocks noGrp="1"/>
          </p:cNvSpPr>
          <p:nvPr>
            <p:ph idx="1"/>
          </p:nvPr>
        </p:nvSpPr>
        <p:spPr>
          <a:xfrm>
            <a:off x="370937" y="1845733"/>
            <a:ext cx="10784744" cy="4442923"/>
          </a:xfrm>
        </p:spPr>
        <p:txBody>
          <a:bodyPr>
            <a:normAutofit fontScale="77500" lnSpcReduction="20000"/>
          </a:bodyPr>
          <a:lstStyle/>
          <a:p>
            <a:r>
              <a:rPr lang="ru-RU" sz="2200" dirty="0" smtClean="0"/>
              <a:t>Современный онлайн инструмент, позволяющий создать современную программу.</a:t>
            </a:r>
          </a:p>
          <a:p>
            <a:r>
              <a:rPr lang="ru-RU" sz="2200" dirty="0" smtClean="0"/>
              <a:t>Сегодня в Конструкторе только программы прямого действия, до конца июня появятся все программы.</a:t>
            </a:r>
          </a:p>
          <a:p>
            <a:pPr indent="0">
              <a:spcBef>
                <a:spcPts val="600"/>
              </a:spcBef>
              <a:buNone/>
            </a:pPr>
            <a:r>
              <a:rPr lang="ru-RU" sz="2200" dirty="0" smtClean="0">
                <a:solidFill>
                  <a:schemeClr val="tx1"/>
                </a:solidFill>
              </a:rPr>
              <a:t>Титульный </a:t>
            </a:r>
            <a:r>
              <a:rPr lang="ru-RU" sz="2200" dirty="0">
                <a:solidFill>
                  <a:schemeClr val="tx1"/>
                </a:solidFill>
              </a:rPr>
              <a:t>лист </a:t>
            </a:r>
          </a:p>
          <a:p>
            <a:pPr indent="0">
              <a:spcBef>
                <a:spcPts val="600"/>
              </a:spcBef>
              <a:buNone/>
            </a:pPr>
            <a:r>
              <a:rPr lang="ru-RU" sz="2200" dirty="0" smtClean="0">
                <a:solidFill>
                  <a:schemeClr val="tx1"/>
                </a:solidFill>
              </a:rPr>
              <a:t>Пояснительная записка, готова, не нужно редактировать</a:t>
            </a:r>
            <a:endParaRPr lang="ru-RU" sz="2200" dirty="0">
              <a:solidFill>
                <a:schemeClr val="tx1"/>
              </a:solidFill>
            </a:endParaRPr>
          </a:p>
          <a:p>
            <a:pPr indent="0">
              <a:spcBef>
                <a:spcPts val="600"/>
              </a:spcBef>
              <a:buNone/>
            </a:pPr>
            <a:r>
              <a:rPr lang="ru-RU" sz="2200" b="1" dirty="0">
                <a:solidFill>
                  <a:schemeClr val="tx1"/>
                </a:solidFill>
              </a:rPr>
              <a:t>Т</a:t>
            </a:r>
            <a:r>
              <a:rPr lang="ru-RU" sz="2200" b="1" dirty="0" smtClean="0">
                <a:solidFill>
                  <a:schemeClr val="tx1"/>
                </a:solidFill>
              </a:rPr>
              <a:t>ематическое планирование</a:t>
            </a:r>
            <a:r>
              <a:rPr lang="ru-RU" sz="2200" dirty="0" smtClean="0">
                <a:solidFill>
                  <a:schemeClr val="tx1"/>
                </a:solidFill>
              </a:rPr>
              <a:t>. Рекомендовано создавать одно планирование на ОО + нового тематического планирования:</a:t>
            </a:r>
          </a:p>
          <a:p>
            <a:pPr marL="434340" indent="-342900">
              <a:spcBef>
                <a:spcPts val="600"/>
              </a:spcBef>
              <a:buFont typeface="Wingdings" panose="05000000000000000000" pitchFamily="2" charset="2"/>
              <a:buChar char="§"/>
            </a:pPr>
            <a:r>
              <a:rPr lang="ru-RU" sz="2200" dirty="0" smtClean="0">
                <a:solidFill>
                  <a:schemeClr val="tx1"/>
                </a:solidFill>
              </a:rPr>
              <a:t>Отражает все темы, которые необходимо изучить по каждому году обучения.</a:t>
            </a:r>
          </a:p>
          <a:p>
            <a:pPr marL="434340" indent="-342900">
              <a:spcBef>
                <a:spcPts val="600"/>
              </a:spcBef>
              <a:buFont typeface="Wingdings" panose="05000000000000000000" pitchFamily="2" charset="2"/>
              <a:buChar char="§"/>
            </a:pPr>
            <a:r>
              <a:rPr lang="ru-RU" sz="2200" dirty="0" smtClean="0">
                <a:solidFill>
                  <a:schemeClr val="tx1"/>
                </a:solidFill>
              </a:rPr>
              <a:t>Структура ТП вариативна, позволяет удалить («шестеренка») некоторые столбцы (контрольные и практические работы), можно не менять порядок изучения тем, т.к. в Т.П. нет дат. </a:t>
            </a:r>
          </a:p>
          <a:p>
            <a:pPr marL="434340" indent="-342900">
              <a:spcBef>
                <a:spcPts val="600"/>
              </a:spcBef>
              <a:buFont typeface="Wingdings" panose="05000000000000000000" pitchFamily="2" charset="2"/>
              <a:buChar char="§"/>
            </a:pPr>
            <a:r>
              <a:rPr lang="ru-RU" sz="2200" dirty="0" smtClean="0">
                <a:solidFill>
                  <a:schemeClr val="tx1"/>
                </a:solidFill>
              </a:rPr>
              <a:t>Можно </a:t>
            </a:r>
            <a:r>
              <a:rPr lang="ru-RU" sz="2200" dirty="0" smtClean="0">
                <a:solidFill>
                  <a:schemeClr val="tx1"/>
                </a:solidFill>
              </a:rPr>
              <a:t>добавить </a:t>
            </a:r>
            <a:r>
              <a:rPr lang="ru-RU" sz="2200" dirty="0" smtClean="0">
                <a:solidFill>
                  <a:schemeClr val="tx1"/>
                </a:solidFill>
              </a:rPr>
              <a:t>столбец «Дополнительная информация», если это необходимо школе.</a:t>
            </a:r>
          </a:p>
          <a:p>
            <a:pPr marL="434340" indent="-342900">
              <a:spcBef>
                <a:spcPts val="600"/>
              </a:spcBef>
              <a:buFont typeface="Wingdings" panose="05000000000000000000" pitchFamily="2" charset="2"/>
              <a:buChar char="§"/>
            </a:pPr>
            <a:r>
              <a:rPr lang="ru-RU" sz="2200" dirty="0" smtClean="0">
                <a:solidFill>
                  <a:schemeClr val="tx1"/>
                </a:solidFill>
              </a:rPr>
              <a:t>Конструктор позволяет в некоторых программах делать выбор, например, изучаемых произведений, лабораторных работ.</a:t>
            </a:r>
          </a:p>
          <a:p>
            <a:pPr marL="434340" indent="-342900">
              <a:spcBef>
                <a:spcPts val="600"/>
              </a:spcBef>
              <a:buFont typeface="Wingdings" panose="05000000000000000000" pitchFamily="2" charset="2"/>
              <a:buChar char="§"/>
            </a:pPr>
            <a:r>
              <a:rPr lang="ru-RU" sz="2200" dirty="0" smtClean="0">
                <a:solidFill>
                  <a:schemeClr val="tx1"/>
                </a:solidFill>
              </a:rPr>
              <a:t>Можно редактировать время на практические работы (например, не 1 час, а 0,5 часа)</a:t>
            </a:r>
          </a:p>
          <a:p>
            <a:pPr marL="434340" indent="-342900">
              <a:spcBef>
                <a:spcPts val="600"/>
              </a:spcBef>
              <a:buFont typeface="Wingdings" panose="05000000000000000000" pitchFamily="2" charset="2"/>
              <a:buChar char="§"/>
            </a:pPr>
            <a:r>
              <a:rPr lang="ru-RU" sz="2200" dirty="0" smtClean="0">
                <a:solidFill>
                  <a:schemeClr val="tx1"/>
                </a:solidFill>
              </a:rPr>
              <a:t>Есть отдельный раздел «Итоговый контроль» (можно менять местами КР и Пр. Р)</a:t>
            </a:r>
          </a:p>
          <a:p>
            <a:pPr marL="434340" indent="-342900">
              <a:spcBef>
                <a:spcPts val="600"/>
              </a:spcBef>
              <a:buFont typeface="Wingdings" panose="05000000000000000000" pitchFamily="2" charset="2"/>
              <a:buChar char="§"/>
            </a:pPr>
            <a:r>
              <a:rPr lang="ru-RU" sz="2200" dirty="0" smtClean="0">
                <a:solidFill>
                  <a:schemeClr val="tx1"/>
                </a:solidFill>
              </a:rPr>
              <a:t>Конструктор предлагает готовые ЭОР из ГИС «Моя школа» (это важно и для «белых пятен» по отдельным темам, которых нет в ныне действующих учебниках). </a:t>
            </a:r>
          </a:p>
          <a:p>
            <a:pPr marL="434340" indent="-342900">
              <a:spcBef>
                <a:spcPts val="600"/>
              </a:spcBef>
              <a:buFont typeface="Wingdings" panose="05000000000000000000" pitchFamily="2" charset="2"/>
              <a:buChar char="§"/>
            </a:pPr>
            <a:endParaRPr lang="ru-RU" sz="2200" dirty="0" smtClean="0">
              <a:solidFill>
                <a:schemeClr val="tx1"/>
              </a:solidFill>
            </a:endParaRPr>
          </a:p>
          <a:p>
            <a:pPr marL="434340" indent="-342900">
              <a:spcBef>
                <a:spcPts val="600"/>
              </a:spcBef>
              <a:buFont typeface="Wingdings" panose="05000000000000000000" pitchFamily="2" charset="2"/>
              <a:buChar char="§"/>
            </a:pPr>
            <a:endParaRPr lang="ru-RU" dirty="0">
              <a:solidFill>
                <a:schemeClr val="tx1"/>
              </a:solidFill>
            </a:endParaRPr>
          </a:p>
          <a:p>
            <a:endParaRPr lang="ru-RU" dirty="0"/>
          </a:p>
        </p:txBody>
      </p:sp>
    </p:spTree>
    <p:extLst>
      <p:ext uri="{BB962C8B-B14F-4D97-AF65-F5344CB8AC3E}">
        <p14:creationId xmlns:p14="http://schemas.microsoft.com/office/powerpoint/2010/main" val="1024788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7929" b="4578"/>
          <a:stretch/>
        </p:blipFill>
        <p:spPr bwMode="auto">
          <a:xfrm>
            <a:off x="211730" y="349397"/>
            <a:ext cx="11324663" cy="559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00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976" y="-84333"/>
            <a:ext cx="10058400" cy="1450757"/>
          </a:xfrm>
        </p:spPr>
        <p:txBody>
          <a:bodyPr/>
          <a:lstStyle/>
          <a:p>
            <a:pPr algn="ctr"/>
            <a:r>
              <a:rPr lang="ru-RU" b="1" dirty="0"/>
              <a:t>Конструктор рабочих программ</a:t>
            </a:r>
            <a:endParaRPr lang="ru-RU" dirty="0"/>
          </a:p>
        </p:txBody>
      </p:sp>
      <p:sp>
        <p:nvSpPr>
          <p:cNvPr id="3" name="Объект 2"/>
          <p:cNvSpPr>
            <a:spLocks noGrp="1"/>
          </p:cNvSpPr>
          <p:nvPr>
            <p:ph idx="1"/>
          </p:nvPr>
        </p:nvSpPr>
        <p:spPr>
          <a:xfrm>
            <a:off x="215661" y="1664898"/>
            <a:ext cx="11516264" cy="5193102"/>
          </a:xfrm>
        </p:spPr>
        <p:txBody>
          <a:bodyPr>
            <a:normAutofit fontScale="85000" lnSpcReduction="10000"/>
          </a:bodyPr>
          <a:lstStyle/>
          <a:p>
            <a:pPr indent="0" algn="just">
              <a:spcBef>
                <a:spcPts val="600"/>
              </a:spcBef>
              <a:buNone/>
            </a:pPr>
            <a:r>
              <a:rPr lang="ru-RU" sz="1900" b="1" dirty="0">
                <a:solidFill>
                  <a:schemeClr val="tx1"/>
                </a:solidFill>
              </a:rPr>
              <a:t>Поурочное планирование </a:t>
            </a:r>
            <a:r>
              <a:rPr lang="ru-RU" sz="1900" dirty="0">
                <a:solidFill>
                  <a:schemeClr val="tx1"/>
                </a:solidFill>
              </a:rPr>
              <a:t>(не календарно-тематическое) может не быть частью рабочей программы, входящей в ОП, а быть только у педагога, структура ПП повторяет структуру </a:t>
            </a:r>
            <a:r>
              <a:rPr lang="ru-RU" sz="1900" dirty="0" smtClean="0">
                <a:solidFill>
                  <a:schemeClr val="tx1"/>
                </a:solidFill>
              </a:rPr>
              <a:t>ТП.</a:t>
            </a:r>
          </a:p>
          <a:p>
            <a:pPr marL="434340" indent="-342900" algn="just">
              <a:spcBef>
                <a:spcPts val="600"/>
              </a:spcBef>
            </a:pPr>
            <a:r>
              <a:rPr lang="ru-RU" sz="1900" dirty="0" smtClean="0">
                <a:solidFill>
                  <a:schemeClr val="tx1"/>
                </a:solidFill>
              </a:rPr>
              <a:t>Можно </a:t>
            </a:r>
            <a:r>
              <a:rPr lang="ru-RU" sz="1900" dirty="0">
                <a:solidFill>
                  <a:schemeClr val="tx1"/>
                </a:solidFill>
              </a:rPr>
              <a:t>убирать столбцы или добавить столбец «дополнительная информация» </a:t>
            </a:r>
            <a:r>
              <a:rPr lang="ru-RU" sz="1900" dirty="0" smtClean="0">
                <a:solidFill>
                  <a:schemeClr val="tx1"/>
                </a:solidFill>
              </a:rPr>
              <a:t>(«шестеренка»), </a:t>
            </a:r>
            <a:r>
              <a:rPr lang="ru-RU" sz="1900" dirty="0">
                <a:solidFill>
                  <a:schemeClr val="tx1"/>
                </a:solidFill>
              </a:rPr>
              <a:t>можно редактировать часы, отведенные на контрольные и практические работы, менять темы КР и переносить темы повторения в другую часть ПП  (двойная стрелочка), сокращать часы, например, не 1 час, а 0, 5</a:t>
            </a:r>
            <a:r>
              <a:rPr lang="ru-RU" sz="1900" dirty="0" smtClean="0">
                <a:solidFill>
                  <a:schemeClr val="tx1"/>
                </a:solidFill>
              </a:rPr>
              <a:t>.</a:t>
            </a:r>
          </a:p>
          <a:p>
            <a:pPr marL="434340" indent="-342900" algn="just">
              <a:spcBef>
                <a:spcPts val="600"/>
              </a:spcBef>
            </a:pPr>
            <a:r>
              <a:rPr lang="ru-RU" sz="1900" dirty="0">
                <a:solidFill>
                  <a:schemeClr val="tx1"/>
                </a:solidFill>
              </a:rPr>
              <a:t>Есть отдельный раздел – Итоговый контроль, где указаны часы на повторение и часы на практические и контрольные работы. </a:t>
            </a:r>
          </a:p>
          <a:p>
            <a:pPr marL="434340" indent="-342900" algn="just">
              <a:spcBef>
                <a:spcPts val="600"/>
              </a:spcBef>
            </a:pPr>
            <a:r>
              <a:rPr lang="ru-RU" sz="1900" dirty="0" smtClean="0">
                <a:solidFill>
                  <a:schemeClr val="tx1"/>
                </a:solidFill>
              </a:rPr>
              <a:t>Можно менять тему КР.</a:t>
            </a:r>
          </a:p>
          <a:p>
            <a:pPr marL="434340" indent="-342900" algn="just">
              <a:spcBef>
                <a:spcPts val="600"/>
              </a:spcBef>
            </a:pPr>
            <a:r>
              <a:rPr lang="ru-RU" sz="1900" dirty="0" smtClean="0">
                <a:solidFill>
                  <a:schemeClr val="tx1"/>
                </a:solidFill>
              </a:rPr>
              <a:t>В </a:t>
            </a:r>
            <a:r>
              <a:rPr lang="ru-RU" sz="1900" dirty="0">
                <a:solidFill>
                  <a:schemeClr val="tx1"/>
                </a:solidFill>
              </a:rPr>
              <a:t>ПП есть раздел «Повторение», темы повторения можно переносить (двойная стрелка).</a:t>
            </a:r>
          </a:p>
          <a:p>
            <a:pPr marL="434340" indent="-342900" algn="just">
              <a:spcBef>
                <a:spcPts val="600"/>
              </a:spcBef>
            </a:pPr>
            <a:r>
              <a:rPr lang="ru-RU" sz="1900" dirty="0" smtClean="0">
                <a:solidFill>
                  <a:schemeClr val="tx1"/>
                </a:solidFill>
              </a:rPr>
              <a:t>Можно менять темы местами внутри раздела и уроки внутри тем.</a:t>
            </a:r>
            <a:endParaRPr lang="ru-RU" sz="1900" dirty="0">
              <a:solidFill>
                <a:schemeClr val="tx1"/>
              </a:solidFill>
            </a:endParaRPr>
          </a:p>
          <a:p>
            <a:pPr marL="434340" indent="-342900" algn="just">
              <a:spcBef>
                <a:spcPts val="600"/>
              </a:spcBef>
            </a:pPr>
            <a:r>
              <a:rPr lang="ru-RU" sz="1900" dirty="0" smtClean="0">
                <a:solidFill>
                  <a:schemeClr val="tx1"/>
                </a:solidFill>
              </a:rPr>
              <a:t>Можно добавить раздел «дата», вводится нажатием на «дату», появляется календарь.</a:t>
            </a:r>
          </a:p>
          <a:p>
            <a:pPr marL="434340" indent="-342900" algn="just">
              <a:spcBef>
                <a:spcPts val="600"/>
              </a:spcBef>
            </a:pPr>
            <a:r>
              <a:rPr lang="ru-RU" sz="1900" dirty="0" smtClean="0">
                <a:solidFill>
                  <a:schemeClr val="tx1"/>
                </a:solidFill>
              </a:rPr>
              <a:t>Есть </a:t>
            </a:r>
            <a:r>
              <a:rPr lang="ru-RU" sz="1900" dirty="0">
                <a:solidFill>
                  <a:schemeClr val="tx1"/>
                </a:solidFill>
              </a:rPr>
              <a:t>функция выгрузки в электронный журнал</a:t>
            </a:r>
            <a:r>
              <a:rPr lang="ru-RU" sz="1900" dirty="0" smtClean="0">
                <a:solidFill>
                  <a:schemeClr val="tx1"/>
                </a:solidFill>
              </a:rPr>
              <a:t>.</a:t>
            </a:r>
          </a:p>
          <a:p>
            <a:pPr marL="434340" indent="-342900" algn="just">
              <a:spcBef>
                <a:spcPts val="600"/>
              </a:spcBef>
            </a:pPr>
            <a:r>
              <a:rPr lang="ru-RU" sz="1900" i="1" dirty="0">
                <a:solidFill>
                  <a:schemeClr val="tx1"/>
                </a:solidFill>
              </a:rPr>
              <a:t>В программах непрямого действия </a:t>
            </a:r>
            <a:r>
              <a:rPr lang="ru-RU" sz="1900" i="1" dirty="0" smtClean="0">
                <a:solidFill>
                  <a:schemeClr val="tx1"/>
                </a:solidFill>
              </a:rPr>
              <a:t>можно будет </a:t>
            </a:r>
            <a:r>
              <a:rPr lang="ru-RU" sz="1900" i="1" dirty="0">
                <a:solidFill>
                  <a:schemeClr val="tx1"/>
                </a:solidFill>
              </a:rPr>
              <a:t>перераспределять часы, в ПП появляется функция «удалить» и «добавить».</a:t>
            </a:r>
          </a:p>
          <a:p>
            <a:pPr indent="0" algn="just">
              <a:spcBef>
                <a:spcPts val="600"/>
              </a:spcBef>
              <a:buNone/>
            </a:pPr>
            <a:r>
              <a:rPr lang="ru-RU" sz="1900" dirty="0" smtClean="0">
                <a:solidFill>
                  <a:srgbClr val="FF0000"/>
                </a:solidFill>
              </a:rPr>
              <a:t>Педагог</a:t>
            </a:r>
            <a:r>
              <a:rPr lang="ru-RU" sz="1900" dirty="0">
                <a:solidFill>
                  <a:srgbClr val="FF0000"/>
                </a:solidFill>
              </a:rPr>
              <a:t>, работая в Конструкторе может сделать только поурочное планирование, если тематическое </a:t>
            </a:r>
            <a:r>
              <a:rPr lang="ru-RU" sz="1900" dirty="0" smtClean="0">
                <a:solidFill>
                  <a:srgbClr val="FF0000"/>
                </a:solidFill>
              </a:rPr>
              <a:t>сделано </a:t>
            </a:r>
            <a:r>
              <a:rPr lang="ru-RU" sz="1900" dirty="0">
                <a:solidFill>
                  <a:srgbClr val="FF0000"/>
                </a:solidFill>
              </a:rPr>
              <a:t>МО и утверждено.</a:t>
            </a:r>
          </a:p>
          <a:p>
            <a:pPr indent="0" algn="just">
              <a:spcBef>
                <a:spcPts val="600"/>
              </a:spcBef>
              <a:buNone/>
            </a:pPr>
            <a:r>
              <a:rPr lang="ru-RU" sz="1900" b="1" dirty="0">
                <a:solidFill>
                  <a:schemeClr val="tx1"/>
                </a:solidFill>
              </a:rPr>
              <a:t>Учебно-методическое обеспечение образовательного </a:t>
            </a:r>
            <a:r>
              <a:rPr lang="ru-RU" sz="1900" b="1" dirty="0" smtClean="0">
                <a:solidFill>
                  <a:schemeClr val="tx1"/>
                </a:solidFill>
              </a:rPr>
              <a:t>процесса:</a:t>
            </a:r>
          </a:p>
          <a:p>
            <a:pPr indent="0" algn="just">
              <a:spcBef>
                <a:spcPts val="600"/>
              </a:spcBef>
              <a:buNone/>
            </a:pPr>
            <a:r>
              <a:rPr lang="ru-RU" sz="1900" dirty="0" smtClean="0">
                <a:solidFill>
                  <a:schemeClr val="tx1"/>
                </a:solidFill>
              </a:rPr>
              <a:t>Дан </a:t>
            </a:r>
            <a:r>
              <a:rPr lang="ru-RU" sz="1900" dirty="0">
                <a:solidFill>
                  <a:schemeClr val="tx1"/>
                </a:solidFill>
              </a:rPr>
              <a:t>выбор учебников из действующего ФПУ, есть дополнение </a:t>
            </a:r>
            <a:r>
              <a:rPr lang="ru-RU" sz="1900" dirty="0" smtClean="0">
                <a:solidFill>
                  <a:schemeClr val="tx1"/>
                </a:solidFill>
              </a:rPr>
              <a:t>«введите </a:t>
            </a:r>
            <a:r>
              <a:rPr lang="ru-RU" sz="1900" dirty="0">
                <a:solidFill>
                  <a:schemeClr val="tx1"/>
                </a:solidFill>
              </a:rPr>
              <a:t>свой» – можно ввести учебное пособие.</a:t>
            </a:r>
          </a:p>
          <a:p>
            <a:pPr indent="0" algn="just">
              <a:spcBef>
                <a:spcPts val="600"/>
              </a:spcBef>
              <a:buNone/>
            </a:pPr>
            <a:r>
              <a:rPr lang="ru-RU" sz="1900" dirty="0">
                <a:solidFill>
                  <a:schemeClr val="tx1"/>
                </a:solidFill>
              </a:rPr>
              <a:t>Методические материалы для учителя </a:t>
            </a:r>
            <a:r>
              <a:rPr lang="ru-RU" sz="1900" b="1" dirty="0">
                <a:solidFill>
                  <a:schemeClr val="tx1"/>
                </a:solidFill>
              </a:rPr>
              <a:t>– </a:t>
            </a:r>
            <a:r>
              <a:rPr lang="ru-RU" sz="1900" dirty="0" smtClean="0">
                <a:solidFill>
                  <a:schemeClr val="tx1"/>
                </a:solidFill>
              </a:rPr>
              <a:t>педагог пишет используемые ресурсы: методические </a:t>
            </a:r>
            <a:r>
              <a:rPr lang="ru-RU" sz="1900" dirty="0" smtClean="0">
                <a:solidFill>
                  <a:schemeClr val="tx1"/>
                </a:solidFill>
              </a:rPr>
              <a:t>пособия.</a:t>
            </a:r>
            <a:endParaRPr lang="ru-RU" sz="1900" dirty="0" smtClean="0">
              <a:solidFill>
                <a:schemeClr val="tx1"/>
              </a:solidFill>
            </a:endParaRPr>
          </a:p>
          <a:p>
            <a:pPr indent="0" algn="just">
              <a:spcBef>
                <a:spcPts val="600"/>
              </a:spcBef>
              <a:buNone/>
            </a:pPr>
            <a:r>
              <a:rPr lang="ru-RU" sz="1900" dirty="0">
                <a:solidFill>
                  <a:schemeClr val="tx1"/>
                </a:solidFill>
              </a:rPr>
              <a:t>М</a:t>
            </a:r>
            <a:r>
              <a:rPr lang="ru-RU" sz="1900" dirty="0" smtClean="0">
                <a:solidFill>
                  <a:schemeClr val="tx1"/>
                </a:solidFill>
              </a:rPr>
              <a:t>ожно </a:t>
            </a:r>
            <a:r>
              <a:rPr lang="ru-RU" sz="1900" dirty="0">
                <a:solidFill>
                  <a:schemeClr val="tx1"/>
                </a:solidFill>
              </a:rPr>
              <a:t>указать предложенные ЭОР, пишем «ГИС «Моя школа».</a:t>
            </a:r>
          </a:p>
          <a:p>
            <a:endParaRPr lang="ru-RU" dirty="0"/>
          </a:p>
        </p:txBody>
      </p:sp>
    </p:spTree>
    <p:extLst>
      <p:ext uri="{BB962C8B-B14F-4D97-AF65-F5344CB8AC3E}">
        <p14:creationId xmlns:p14="http://schemas.microsoft.com/office/powerpoint/2010/main" val="425067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7071" r="1944" b="5650"/>
          <a:stretch/>
        </p:blipFill>
        <p:spPr bwMode="auto">
          <a:xfrm>
            <a:off x="426474" y="558947"/>
            <a:ext cx="10830998" cy="544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77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8958" y="1846052"/>
            <a:ext cx="10646722" cy="4364967"/>
          </a:xfrm>
        </p:spPr>
        <p:txBody>
          <a:bodyPr>
            <a:normAutofit/>
          </a:bodyPr>
          <a:lstStyle/>
          <a:p>
            <a:pPr algn="just"/>
            <a:r>
              <a:rPr lang="ru-RU" dirty="0"/>
              <a:t>Федеральным законом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r>
              <a:rPr lang="ru-RU" dirty="0" smtClean="0"/>
              <a:t>». Основным заказчиком и разработчиком учебников является государство.</a:t>
            </a:r>
            <a:endParaRPr lang="ru-RU" dirty="0"/>
          </a:p>
          <a:p>
            <a:r>
              <a:rPr lang="ru-RU" dirty="0" smtClean="0"/>
              <a:t>Последовательный </a:t>
            </a:r>
            <a:r>
              <a:rPr lang="ru-RU" dirty="0"/>
              <a:t>цикл «разработка — экспертиза — апробация </a:t>
            </a:r>
            <a:r>
              <a:rPr lang="ru-RU" dirty="0" smtClean="0"/>
              <a:t>—доработка </a:t>
            </a:r>
            <a:r>
              <a:rPr lang="ru-RU" dirty="0"/>
              <a:t>— включение в ФПУ» учебника и разработанного с ним в </a:t>
            </a:r>
            <a:r>
              <a:rPr lang="ru-RU" dirty="0" smtClean="0"/>
              <a:t>комплекте учебного </a:t>
            </a:r>
            <a:r>
              <a:rPr lang="ru-RU" dirty="0"/>
              <a:t>пособия занимает не менее 2 лет</a:t>
            </a:r>
            <a:r>
              <a:rPr lang="ru-RU" dirty="0" smtClean="0"/>
              <a:t>.</a:t>
            </a:r>
          </a:p>
          <a:p>
            <a:pPr algn="just"/>
            <a:r>
              <a:rPr lang="ru-RU" dirty="0" smtClean="0"/>
              <a:t>Пока в </a:t>
            </a:r>
            <a:r>
              <a:rPr lang="ru-RU" dirty="0"/>
              <a:t>течение этого периода </a:t>
            </a:r>
            <a:r>
              <a:rPr lang="ru-RU" dirty="0" smtClean="0"/>
              <a:t>будет действовать </a:t>
            </a:r>
            <a:r>
              <a:rPr lang="ru-RU" dirty="0"/>
              <a:t>федеральный перечень учебников, </a:t>
            </a:r>
            <a:r>
              <a:rPr lang="ru-RU" dirty="0" smtClean="0"/>
              <a:t>утвержденный приказом </a:t>
            </a:r>
            <a:r>
              <a:rPr lang="ru-RU" dirty="0" err="1" smtClean="0"/>
              <a:t>Минпросвещения</a:t>
            </a:r>
            <a:r>
              <a:rPr lang="ru-RU" dirty="0" smtClean="0"/>
              <a:t> </a:t>
            </a:r>
            <a:r>
              <a:rPr lang="ru-RU" dirty="0"/>
              <a:t>России от 21 сентября 2022 г. № 858 «Об </a:t>
            </a:r>
            <a:r>
              <a:rPr lang="ru-RU" dirty="0" smtClean="0"/>
              <a:t>утверждении федерального </a:t>
            </a:r>
            <a:r>
              <a:rPr lang="ru-RU" dirty="0"/>
              <a:t>перечня учебников, допущенных к использованию </a:t>
            </a:r>
            <a:r>
              <a:rPr lang="ru-RU" dirty="0" smtClean="0"/>
              <a:t>при —</a:t>
            </a:r>
            <a:r>
              <a:rPr lang="ru-RU" dirty="0"/>
              <a:t>реализации имеющих государственную аккредитацию </a:t>
            </a:r>
            <a:r>
              <a:rPr lang="ru-RU" dirty="0" smtClean="0"/>
              <a:t>образовательных программ </a:t>
            </a:r>
            <a:r>
              <a:rPr lang="ru-RU" dirty="0"/>
              <a:t>начального общего, основного общего, среднего общего </a:t>
            </a:r>
            <a:r>
              <a:rPr lang="ru-RU" dirty="0" smtClean="0"/>
              <a:t>образования организациями</a:t>
            </a:r>
            <a:r>
              <a:rPr lang="ru-RU" dirty="0"/>
              <a:t>, осуществляющими образовательную </a:t>
            </a:r>
            <a:r>
              <a:rPr lang="ru-RU" dirty="0" smtClean="0"/>
              <a:t>деятельность и </a:t>
            </a:r>
            <a:r>
              <a:rPr lang="ru-RU" dirty="0"/>
              <a:t>установления предельного срока использования исключенных учебников</a:t>
            </a:r>
            <a:r>
              <a:rPr lang="ru-RU" dirty="0" smtClean="0"/>
              <a:t>» (</a:t>
            </a:r>
            <a:r>
              <a:rPr lang="ru-RU" dirty="0"/>
              <a:t>далее — новый ФПУ №</a:t>
            </a:r>
            <a:r>
              <a:rPr lang="ru-RU" dirty="0" smtClean="0"/>
              <a:t>858).</a:t>
            </a:r>
            <a:endParaRPr lang="ru-RU" dirty="0"/>
          </a:p>
        </p:txBody>
      </p:sp>
      <p:sp>
        <p:nvSpPr>
          <p:cNvPr id="3" name="Заголовок 2"/>
          <p:cNvSpPr>
            <a:spLocks noGrp="1"/>
          </p:cNvSpPr>
          <p:nvPr>
            <p:ph type="title"/>
          </p:nvPr>
        </p:nvSpPr>
        <p:spPr/>
        <p:txBody>
          <a:bodyPr/>
          <a:lstStyle/>
          <a:p>
            <a:pPr algn="ctr"/>
            <a:r>
              <a:rPr lang="ru-RU" b="1" dirty="0">
                <a:cs typeface="Times New Roman" panose="02020603050405020304" pitchFamily="18" charset="0"/>
              </a:rPr>
              <a:t>Федеральный перечень учебников</a:t>
            </a:r>
            <a:endParaRPr lang="ru-RU" dirty="0"/>
          </a:p>
        </p:txBody>
      </p:sp>
    </p:spTree>
    <p:extLst>
      <p:ext uri="{BB962C8B-B14F-4D97-AF65-F5344CB8AC3E}">
        <p14:creationId xmlns:p14="http://schemas.microsoft.com/office/powerpoint/2010/main" val="271175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Материалы СПб АППО по ФГОС</a:t>
            </a:r>
          </a:p>
        </p:txBody>
      </p:sp>
      <p:sp>
        <p:nvSpPr>
          <p:cNvPr id="3" name="Объект 2"/>
          <p:cNvSpPr>
            <a:spLocks noGrp="1"/>
          </p:cNvSpPr>
          <p:nvPr>
            <p:ph idx="1"/>
          </p:nvPr>
        </p:nvSpPr>
        <p:spPr/>
        <p:txBody>
          <a:bodyPr>
            <a:normAutofit fontScale="92500" lnSpcReduction="10000"/>
          </a:bodyPr>
          <a:lstStyle/>
          <a:p>
            <a:endParaRPr lang="ru-RU" dirty="0" smtClean="0"/>
          </a:p>
          <a:p>
            <a:r>
              <a:rPr lang="ru-RU" dirty="0" smtClean="0"/>
              <a:t>На главной странице сайта СПб АППО, документы</a:t>
            </a:r>
            <a:r>
              <a:rPr lang="ru-RU" dirty="0"/>
              <a:t>, «горячая линия», ссылки на </a:t>
            </a:r>
            <a:r>
              <a:rPr lang="ru-RU" dirty="0" err="1"/>
              <a:t>вебинары</a:t>
            </a:r>
            <a:r>
              <a:rPr lang="ru-RU" dirty="0" smtClean="0"/>
              <a:t>: </a:t>
            </a:r>
            <a:r>
              <a:rPr lang="en-US" dirty="0">
                <a:hlinkClick r:id="rId2"/>
              </a:rPr>
              <a:t>https://spbappo.ru/svedeniya-ob-obrazovatelnoy/osnovnyye-svedeniya/metodicheskaya-deyatelnost/fgos</a:t>
            </a:r>
            <a:r>
              <a:rPr lang="en-US" dirty="0" smtClean="0">
                <a:hlinkClick r:id="rId2"/>
              </a:rPr>
              <a:t>/</a:t>
            </a:r>
            <a:endParaRPr lang="ru-RU" dirty="0" smtClean="0"/>
          </a:p>
          <a:p>
            <a:r>
              <a:rPr lang="ru-RU" dirty="0" smtClean="0"/>
              <a:t>Страница </a:t>
            </a:r>
            <a:r>
              <a:rPr lang="ru-RU" dirty="0"/>
              <a:t>кафедры начального, основного и среднего общего </a:t>
            </a:r>
            <a:r>
              <a:rPr lang="ru-RU" dirty="0" smtClean="0"/>
              <a:t>образования. </a:t>
            </a:r>
          </a:p>
          <a:p>
            <a:r>
              <a:rPr lang="ru-RU" dirty="0" smtClean="0"/>
              <a:t>Раздел </a:t>
            </a:r>
            <a:r>
              <a:rPr lang="ru-RU" dirty="0"/>
              <a:t>«Сопровождение ФГОС»: все нормативные документы и методические рекомендации Министерства просвещения РФ, </a:t>
            </a:r>
            <a:r>
              <a:rPr lang="ru-RU" dirty="0" smtClean="0"/>
              <a:t>видео-консультация: </a:t>
            </a:r>
            <a:endParaRPr lang="ru-RU" dirty="0"/>
          </a:p>
          <a:p>
            <a:r>
              <a:rPr lang="en-US" dirty="0">
                <a:hlinkClick r:id="rId3"/>
              </a:rPr>
              <a:t>https://spbappo.ru/struktura/institut-obschego-obrazovaniya/kafedra-osnovnogo-i-srednego-obschego-obrazovaniya/</a:t>
            </a:r>
            <a:endParaRPr lang="ru-RU" dirty="0"/>
          </a:p>
          <a:p>
            <a:r>
              <a:rPr lang="ru-RU" dirty="0" smtClean="0"/>
              <a:t>Раздел </a:t>
            </a:r>
            <a:r>
              <a:rPr lang="ru-RU" dirty="0"/>
              <a:t>«Начальная школа. Обновленный ФГОС</a:t>
            </a:r>
            <a:r>
              <a:rPr lang="ru-RU" dirty="0" smtClean="0"/>
              <a:t>».</a:t>
            </a:r>
          </a:p>
          <a:p>
            <a:r>
              <a:rPr lang="ru-RU" dirty="0" smtClean="0"/>
              <a:t>Раздел «</a:t>
            </a:r>
            <a:r>
              <a:rPr lang="ru-RU" dirty="0" err="1" smtClean="0"/>
              <a:t>Вебинары</a:t>
            </a:r>
            <a:r>
              <a:rPr lang="ru-RU" dirty="0" smtClean="0"/>
              <a:t> кафедры». </a:t>
            </a:r>
            <a:endParaRPr lang="ru-RU" dirty="0"/>
          </a:p>
          <a:p>
            <a:endParaRPr lang="ru-RU" dirty="0"/>
          </a:p>
        </p:txBody>
      </p:sp>
    </p:spTree>
    <p:extLst>
      <p:ext uri="{BB962C8B-B14F-4D97-AF65-F5344CB8AC3E}">
        <p14:creationId xmlns:p14="http://schemas.microsoft.com/office/powerpoint/2010/main" val="1293645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2090" y="0"/>
            <a:ext cx="11152659" cy="1242205"/>
          </a:xfrm>
        </p:spPr>
        <p:txBody>
          <a:bodyPr>
            <a:normAutofit/>
          </a:bodyPr>
          <a:lstStyle/>
          <a:p>
            <a:pPr algn="ctr"/>
            <a:r>
              <a:rPr lang="ru-RU" sz="3600" dirty="0"/>
              <a:t>Каким должен быть урок в соответствии с требованиями ФГОС?</a:t>
            </a:r>
          </a:p>
        </p:txBody>
      </p:sp>
      <p:sp>
        <p:nvSpPr>
          <p:cNvPr id="4" name="Номер слайда 3"/>
          <p:cNvSpPr>
            <a:spLocks noGrp="1"/>
          </p:cNvSpPr>
          <p:nvPr>
            <p:ph type="sldNum" sz="quarter" idx="12"/>
          </p:nvPr>
        </p:nvSpPr>
        <p:spPr/>
        <p:txBody>
          <a:bodyPr/>
          <a:lstStyle/>
          <a:p>
            <a:fld id="{40601B83-8D4A-48A8-8415-B92BF05CF728}" type="slidenum">
              <a:rPr lang="ru-RU" smtClean="0"/>
              <a:pPr/>
              <a:t>27</a:t>
            </a:fld>
            <a:endParaRPr lang="ru-RU"/>
          </a:p>
        </p:txBody>
      </p:sp>
      <p:sp>
        <p:nvSpPr>
          <p:cNvPr id="14" name="Объект 3">
            <a:extLst>
              <a:ext uri="{FF2B5EF4-FFF2-40B4-BE49-F238E27FC236}">
                <a16:creationId xmlns:a16="http://schemas.microsoft.com/office/drawing/2014/main" id="{79A4AE57-A108-41B3-A236-E1B8BAD5E19F}"/>
              </a:ext>
            </a:extLst>
          </p:cNvPr>
          <p:cNvSpPr txBox="1">
            <a:spLocks/>
          </p:cNvSpPr>
          <p:nvPr/>
        </p:nvSpPr>
        <p:spPr>
          <a:xfrm>
            <a:off x="327804" y="1199072"/>
            <a:ext cx="11240805" cy="5542297"/>
          </a:xfrm>
          <a:prstGeom prst="rect">
            <a:avLst/>
          </a:prstGeom>
        </p:spPr>
        <p:txBody>
          <a:bodyPr>
            <a:normAutofit/>
          </a:bodyPr>
          <a:lstStyle>
            <a:lvl1pPr marL="0" indent="0" algn="l" defTabSz="914400" rtl="0" eaLnBrk="1" latinLnBrk="0" hangingPunct="1">
              <a:spcBef>
                <a:spcPts val="600"/>
              </a:spcBef>
              <a:buFont typeface="Arial" pitchFamily="34" charset="0"/>
              <a:buNone/>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ru-RU" sz="2400" dirty="0">
                <a:ea typeface="Calibri" panose="020F0502020204030204" pitchFamily="34" charset="0"/>
                <a:cs typeface="Times New Roman" panose="02020603050405020304" pitchFamily="18" charset="0"/>
              </a:rPr>
              <a:t>Ядром обновленных ФГОС, как и ФГОС </a:t>
            </a:r>
            <a:r>
              <a:rPr lang="ru-RU" sz="2400" dirty="0" err="1">
                <a:ea typeface="Calibri" panose="020F0502020204030204" pitchFamily="34" charset="0"/>
                <a:cs typeface="Times New Roman" panose="02020603050405020304" pitchFamily="18" charset="0"/>
              </a:rPr>
              <a:t>нынедействующих</a:t>
            </a:r>
            <a:r>
              <a:rPr lang="ru-RU" sz="2400" dirty="0">
                <a:ea typeface="Calibri" panose="020F0502020204030204" pitchFamily="34" charset="0"/>
                <a:cs typeface="Times New Roman" panose="02020603050405020304" pitchFamily="18" charset="0"/>
              </a:rPr>
              <a:t>, являются требования к результатам прохождения основной образовательной программы (ООП), планируемые результаты ее освоения:</a:t>
            </a:r>
          </a:p>
          <a:p>
            <a:pPr algn="just"/>
            <a:r>
              <a:rPr lang="en-US" sz="2400" b="1" i="1" dirty="0">
                <a:solidFill>
                  <a:srgbClr val="0070C0"/>
                </a:solidFill>
                <a:ea typeface="Calibri" panose="020F0502020204030204" pitchFamily="34" charset="0"/>
                <a:cs typeface="Times New Roman" panose="02020603050405020304" pitchFamily="18" charset="0"/>
              </a:rPr>
              <a:t>- </a:t>
            </a:r>
            <a:r>
              <a:rPr lang="ru-RU" sz="2400" b="1" i="1" dirty="0">
                <a:solidFill>
                  <a:srgbClr val="0070C0"/>
                </a:solidFill>
                <a:ea typeface="Calibri" panose="020F0502020204030204" pitchFamily="34" charset="0"/>
                <a:cs typeface="Times New Roman" panose="02020603050405020304" pitchFamily="18" charset="0"/>
              </a:rPr>
              <a:t>предметные, </a:t>
            </a:r>
            <a:endParaRPr lang="en-US" sz="2400" b="1" i="1" dirty="0">
              <a:solidFill>
                <a:srgbClr val="0070C0"/>
              </a:solidFill>
              <a:ea typeface="Calibri" panose="020F0502020204030204" pitchFamily="34" charset="0"/>
              <a:cs typeface="Times New Roman" panose="02020603050405020304" pitchFamily="18" charset="0"/>
            </a:endParaRPr>
          </a:p>
          <a:p>
            <a:pPr algn="just"/>
            <a:r>
              <a:rPr lang="en-US" sz="2400" b="1" i="1" dirty="0">
                <a:solidFill>
                  <a:srgbClr val="0070C0"/>
                </a:solidFill>
                <a:ea typeface="Calibri" panose="020F0502020204030204" pitchFamily="34" charset="0"/>
                <a:cs typeface="Times New Roman" panose="02020603050405020304" pitchFamily="18" charset="0"/>
              </a:rPr>
              <a:t>- </a:t>
            </a:r>
            <a:r>
              <a:rPr lang="ru-RU" sz="2400" b="1" i="1" dirty="0">
                <a:solidFill>
                  <a:srgbClr val="0070C0"/>
                </a:solidFill>
                <a:ea typeface="Calibri" panose="020F0502020204030204" pitchFamily="34" charset="0"/>
                <a:cs typeface="Times New Roman" panose="02020603050405020304" pitchFamily="18" charset="0"/>
              </a:rPr>
              <a:t>метапредметные, </a:t>
            </a:r>
            <a:endParaRPr lang="en-US" sz="2400" b="1" i="1" dirty="0">
              <a:solidFill>
                <a:srgbClr val="0070C0"/>
              </a:solidFill>
              <a:ea typeface="Calibri" panose="020F0502020204030204" pitchFamily="34" charset="0"/>
              <a:cs typeface="Times New Roman" panose="02020603050405020304" pitchFamily="18" charset="0"/>
            </a:endParaRPr>
          </a:p>
          <a:p>
            <a:pPr algn="just"/>
            <a:r>
              <a:rPr lang="en-US" sz="2400" b="1" i="1" dirty="0">
                <a:solidFill>
                  <a:srgbClr val="0070C0"/>
                </a:solidFill>
                <a:ea typeface="Calibri" panose="020F0502020204030204" pitchFamily="34" charset="0"/>
                <a:cs typeface="Times New Roman" panose="02020603050405020304" pitchFamily="18" charset="0"/>
              </a:rPr>
              <a:t>- </a:t>
            </a:r>
            <a:r>
              <a:rPr lang="ru-RU" sz="2400" b="1" i="1" dirty="0">
                <a:solidFill>
                  <a:srgbClr val="0070C0"/>
                </a:solidFill>
                <a:ea typeface="Calibri" panose="020F0502020204030204" pitchFamily="34" charset="0"/>
                <a:cs typeface="Times New Roman" panose="02020603050405020304" pitchFamily="18" charset="0"/>
              </a:rPr>
              <a:t>личностные.</a:t>
            </a:r>
            <a:endParaRPr lang="en-US" sz="2400" b="1" i="1" dirty="0">
              <a:solidFill>
                <a:srgbClr val="0070C0"/>
              </a:solidFill>
              <a:ea typeface="Calibri" panose="020F0502020204030204" pitchFamily="34" charset="0"/>
              <a:cs typeface="Times New Roman" panose="02020603050405020304" pitchFamily="18" charset="0"/>
            </a:endParaRPr>
          </a:p>
          <a:p>
            <a:pPr algn="just"/>
            <a:r>
              <a:rPr lang="ru-RU" sz="2400" i="1" dirty="0" smtClean="0">
                <a:solidFill>
                  <a:srgbClr val="0070C0"/>
                </a:solidFill>
                <a:ea typeface="Calibri" panose="020F0502020204030204" pitchFamily="34" charset="0"/>
                <a:cs typeface="Times New Roman" panose="02020603050405020304" pitchFamily="18" charset="0"/>
              </a:rPr>
              <a:t>«</a:t>
            </a:r>
            <a:r>
              <a:rPr lang="ru-RU" sz="2400" i="1" dirty="0">
                <a:solidFill>
                  <a:srgbClr val="0070C0"/>
                </a:solidFill>
                <a:ea typeface="Calibri" panose="020F0502020204030204" pitchFamily="34" charset="0"/>
                <a:cs typeface="Times New Roman" panose="02020603050405020304" pitchFamily="18" charset="0"/>
              </a:rPr>
              <a:t>Единство обязательных требований к результатам освоения программ основного общего образования реализуется во ФГОС на основе </a:t>
            </a:r>
            <a:r>
              <a:rPr lang="ru-RU" sz="2400" b="1" i="1" dirty="0">
                <a:solidFill>
                  <a:srgbClr val="0070C0"/>
                </a:solidFill>
                <a:ea typeface="Calibri" panose="020F0502020204030204" pitchFamily="34" charset="0"/>
                <a:cs typeface="Times New Roman" panose="02020603050405020304" pitchFamily="18" charset="0"/>
              </a:rPr>
              <a:t>системно-деятельностного подхода, </a:t>
            </a:r>
            <a:r>
              <a:rPr lang="ru-RU" sz="2400" i="1" dirty="0">
                <a:solidFill>
                  <a:srgbClr val="0070C0"/>
                </a:solidFill>
                <a:ea typeface="Calibri" panose="020F0502020204030204" pitchFamily="34" charset="0"/>
                <a:cs typeface="Times New Roman" panose="02020603050405020304" pitchFamily="18" charset="0"/>
              </a:rPr>
              <a:t>обеспечивающего системное и гармоничное развитие личности обучающегося, освоение им знаний, компетенций, необходимых как для жизни в современном обществе, так и для успешного обучения на следующем уровне образования, а также в течение жизни». </a:t>
            </a:r>
          </a:p>
          <a:p>
            <a:endParaRPr lang="ru-RU" sz="1867" dirty="0"/>
          </a:p>
          <a:p>
            <a:endParaRPr lang="ru-RU" sz="1200" dirty="0"/>
          </a:p>
        </p:txBody>
      </p:sp>
    </p:spTree>
    <p:extLst>
      <p:ext uri="{BB962C8B-B14F-4D97-AF65-F5344CB8AC3E}">
        <p14:creationId xmlns:p14="http://schemas.microsoft.com/office/powerpoint/2010/main" val="29251938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539" y="474453"/>
            <a:ext cx="11792309" cy="1573458"/>
          </a:xfrm>
        </p:spPr>
        <p:txBody>
          <a:bodyPr>
            <a:normAutofit fontScale="90000"/>
          </a:bodyPr>
          <a:lstStyle/>
          <a:p>
            <a:pPr algn="ctr"/>
            <a:r>
              <a:rPr lang="ru-RU" sz="4000" dirty="0"/>
              <a:t>Экспертное заключение по результатам посещения урока (занятия) или анализа технологической карты/плана-конспекта урока (занятия) </a:t>
            </a:r>
            <a:r>
              <a:rPr lang="ru-RU" dirty="0"/>
              <a:t/>
            </a:r>
            <a:br>
              <a:rPr lang="ru-RU" dirty="0"/>
            </a:br>
            <a:endParaRPr lang="ru-RU" dirty="0"/>
          </a:p>
        </p:txBody>
      </p:sp>
      <p:sp>
        <p:nvSpPr>
          <p:cNvPr id="3" name="Объект 2"/>
          <p:cNvSpPr>
            <a:spLocks noGrp="1"/>
          </p:cNvSpPr>
          <p:nvPr>
            <p:ph idx="1"/>
          </p:nvPr>
        </p:nvSpPr>
        <p:spPr>
          <a:xfrm>
            <a:off x="1026543" y="1690778"/>
            <a:ext cx="10734086" cy="4858570"/>
          </a:xfrm>
        </p:spPr>
        <p:txBody>
          <a:bodyPr>
            <a:normAutofit/>
          </a:bodyPr>
          <a:lstStyle/>
          <a:p>
            <a:pPr algn="just"/>
            <a:r>
              <a:rPr lang="ru-RU" dirty="0"/>
              <a:t>Один из вариантов анализа (посещения урока методистом) представлен в методических рекомендациях «Академии </a:t>
            </a:r>
            <a:r>
              <a:rPr lang="ru-RU" dirty="0" err="1"/>
              <a:t>Минпросвещения</a:t>
            </a:r>
            <a:r>
              <a:rPr lang="ru-RU" dirty="0"/>
              <a:t> России» № 2353 от 09.08.22 г. «О направлении методических рекомендаций»</a:t>
            </a:r>
          </a:p>
          <a:p>
            <a:pPr algn="just"/>
            <a:r>
              <a:rPr lang="ru-RU" dirty="0"/>
              <a:t>Основные критерии:</a:t>
            </a:r>
          </a:p>
          <a:p>
            <a:pPr algn="just"/>
            <a:r>
              <a:rPr lang="ru-RU" dirty="0"/>
              <a:t>1. Целеполагание</a:t>
            </a:r>
          </a:p>
          <a:p>
            <a:pPr algn="just"/>
            <a:r>
              <a:rPr lang="ru-RU" dirty="0"/>
              <a:t>2. Организация деятельности обучающихся на уроке (занятии)</a:t>
            </a:r>
          </a:p>
          <a:p>
            <a:pPr algn="just"/>
            <a:r>
              <a:rPr lang="ru-RU" dirty="0"/>
              <a:t>3. Оценка и рефлексия</a:t>
            </a:r>
          </a:p>
          <a:p>
            <a:pPr algn="just"/>
            <a:r>
              <a:rPr lang="ru-RU" dirty="0"/>
              <a:t>4. Информационное и техническое обеспечение</a:t>
            </a:r>
          </a:p>
          <a:p>
            <a:pPr algn="just"/>
            <a:r>
              <a:rPr lang="ru-RU" dirty="0"/>
              <a:t>5. Обеспечение условий охраны здоровья обучающихся</a:t>
            </a:r>
          </a:p>
          <a:p>
            <a:endParaRPr lang="ru-RU" dirty="0"/>
          </a:p>
        </p:txBody>
      </p:sp>
      <p:sp>
        <p:nvSpPr>
          <p:cNvPr id="4" name="Номер слайда 3"/>
          <p:cNvSpPr>
            <a:spLocks noGrp="1"/>
          </p:cNvSpPr>
          <p:nvPr>
            <p:ph type="sldNum" sz="quarter" idx="12"/>
          </p:nvPr>
        </p:nvSpPr>
        <p:spPr/>
        <p:txBody>
          <a:bodyPr/>
          <a:lstStyle/>
          <a:p>
            <a:fld id="{40601B83-8D4A-48A8-8415-B92BF05CF728}" type="slidenum">
              <a:rPr lang="ru-RU" smtClean="0"/>
              <a:pPr/>
              <a:t>28</a:t>
            </a:fld>
            <a:endParaRPr lang="ru-RU"/>
          </a:p>
        </p:txBody>
      </p:sp>
    </p:spTree>
    <p:extLst>
      <p:ext uri="{BB962C8B-B14F-4D97-AF65-F5344CB8AC3E}">
        <p14:creationId xmlns:p14="http://schemas.microsoft.com/office/powerpoint/2010/main" val="7987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Дидактика урока</a:t>
            </a:r>
            <a:endParaRPr lang="ru-RU" dirty="0"/>
          </a:p>
        </p:txBody>
      </p:sp>
      <p:sp>
        <p:nvSpPr>
          <p:cNvPr id="3" name="Объект 2"/>
          <p:cNvSpPr>
            <a:spLocks noGrp="1"/>
          </p:cNvSpPr>
          <p:nvPr>
            <p:ph idx="1"/>
          </p:nvPr>
        </p:nvSpPr>
        <p:spPr/>
        <p:txBody>
          <a:bodyPr/>
          <a:lstStyle/>
          <a:p>
            <a:pPr algn="ctr"/>
            <a:r>
              <a:rPr lang="ru-RU" sz="2800" dirty="0"/>
              <a:t>С</a:t>
            </a:r>
            <a:r>
              <a:rPr lang="ru-RU" sz="2800" dirty="0" smtClean="0"/>
              <a:t>егодня </a:t>
            </a:r>
            <a:r>
              <a:rPr lang="ru-RU" sz="2800" dirty="0"/>
              <a:t>путь от репродуктивного к продуктивному уроку должен строится от рабочей программы учителя (где четко сформулировано содержание предмета, определены предметные, метапредметные и личностные результаты, формируемые в данном учебном предмете/курсе) – через современную дидактику </a:t>
            </a:r>
            <a:r>
              <a:rPr lang="ru-RU" sz="2800" dirty="0" smtClean="0"/>
              <a:t>урока, отбор </a:t>
            </a:r>
            <a:r>
              <a:rPr lang="ru-RU" sz="2800" dirty="0"/>
              <a:t>интерактивных форм работы на уроке - к современным формам оценки на уроке (по критериям, определенным во ФГОС).</a:t>
            </a:r>
          </a:p>
          <a:p>
            <a:endParaRPr lang="ru-RU" dirty="0"/>
          </a:p>
        </p:txBody>
      </p:sp>
    </p:spTree>
    <p:extLst>
      <p:ext uri="{BB962C8B-B14F-4D97-AF65-F5344CB8AC3E}">
        <p14:creationId xmlns:p14="http://schemas.microsoft.com/office/powerpoint/2010/main" val="35005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4F51BB5-9286-4D71-B2F8-04212B654FBE}"/>
              </a:ext>
            </a:extLst>
          </p:cNvPr>
          <p:cNvSpPr>
            <a:spLocks noGrp="1"/>
          </p:cNvSpPr>
          <p:nvPr>
            <p:ph type="body" idx="1"/>
          </p:nvPr>
        </p:nvSpPr>
        <p:spPr>
          <a:xfrm>
            <a:off x="1181819" y="1837426"/>
            <a:ext cx="9972136" cy="4054416"/>
          </a:xfrm>
        </p:spPr>
        <p:txBody>
          <a:bodyPr/>
          <a:lstStyle/>
          <a:p>
            <a:pPr algn="just"/>
            <a:endParaRPr lang="ru-RU" sz="2800" dirty="0">
              <a:latin typeface="Times New Roman" panose="02020603050405020304" pitchFamily="18" charset="0"/>
              <a:cs typeface="Times New Roman" panose="02020603050405020304" pitchFamily="18" charset="0"/>
            </a:endParaRPr>
          </a:p>
          <a:p>
            <a:pPr algn="just"/>
            <a:r>
              <a:rPr lang="ru-RU" sz="2400" dirty="0">
                <a:cs typeface="Times New Roman" panose="02020603050405020304" pitchFamily="18" charset="0"/>
              </a:rPr>
              <a:t>Требования к результатам, структуре и условиям освоения основной образовательной программы</a:t>
            </a:r>
            <a:r>
              <a:rPr lang="en-US" sz="2400" dirty="0">
                <a:cs typeface="Times New Roman" panose="02020603050405020304" pitchFamily="18" charset="0"/>
              </a:rPr>
              <a:t>.</a:t>
            </a:r>
            <a:endParaRPr lang="ru-RU" sz="2400" dirty="0">
              <a:cs typeface="Times New Roman" panose="02020603050405020304" pitchFamily="18" charset="0"/>
            </a:endParaRPr>
          </a:p>
          <a:p>
            <a:pPr algn="just"/>
            <a:endParaRPr lang="ru-RU" sz="2400" dirty="0">
              <a:cs typeface="Times New Roman" panose="02020603050405020304" pitchFamily="18" charset="0"/>
            </a:endParaRPr>
          </a:p>
          <a:p>
            <a:pPr algn="just"/>
            <a:r>
              <a:rPr lang="ru-RU" sz="2400" dirty="0">
                <a:cs typeface="Times New Roman" panose="02020603050405020304" pitchFamily="18" charset="0"/>
              </a:rPr>
              <a:t>Цели введения стандартов – обеспечение единого образовательного пространства и доступности образования для всех граждан</a:t>
            </a:r>
            <a:r>
              <a:rPr lang="en-US" sz="2400" dirty="0">
                <a:cs typeface="Times New Roman" panose="02020603050405020304" pitchFamily="18" charset="0"/>
              </a:rPr>
              <a:t>.</a:t>
            </a:r>
            <a:endParaRPr lang="ru-RU" sz="2400" dirty="0">
              <a:cs typeface="Times New Roman" panose="02020603050405020304" pitchFamily="18" charset="0"/>
            </a:endParaRPr>
          </a:p>
          <a:p>
            <a:pPr algn="just"/>
            <a:endParaRPr lang="ru-RU" sz="2400" dirty="0">
              <a:cs typeface="Times New Roman" panose="02020603050405020304" pitchFamily="18" charset="0"/>
            </a:endParaRPr>
          </a:p>
          <a:p>
            <a:pPr algn="just"/>
            <a:r>
              <a:rPr lang="ru-RU" sz="2400" dirty="0">
                <a:cs typeface="Times New Roman" panose="02020603050405020304" pitchFamily="18" charset="0"/>
              </a:rPr>
              <a:t>Три группы результатов – метапредметные, предметные и личностные</a:t>
            </a:r>
            <a:r>
              <a:rPr lang="en-US" sz="2400" dirty="0">
                <a:cs typeface="Times New Roman" panose="02020603050405020304" pitchFamily="18" charset="0"/>
              </a:rPr>
              <a:t>.</a:t>
            </a:r>
            <a:endParaRPr lang="ru-RU" sz="2400" dirty="0">
              <a:cs typeface="Times New Roman" panose="02020603050405020304" pitchFamily="18" charset="0"/>
            </a:endParaRPr>
          </a:p>
          <a:p>
            <a:endParaRPr lang="ru-RU" dirty="0"/>
          </a:p>
        </p:txBody>
      </p:sp>
      <p:sp>
        <p:nvSpPr>
          <p:cNvPr id="3" name="Заголовок 2">
            <a:extLst>
              <a:ext uri="{FF2B5EF4-FFF2-40B4-BE49-F238E27FC236}">
                <a16:creationId xmlns:a16="http://schemas.microsoft.com/office/drawing/2014/main" id="{BE7E18A4-2E84-4755-9706-04F1E17BA2F9}"/>
              </a:ext>
            </a:extLst>
          </p:cNvPr>
          <p:cNvSpPr>
            <a:spLocks noGrp="1"/>
          </p:cNvSpPr>
          <p:nvPr>
            <p:ph type="title"/>
          </p:nvPr>
        </p:nvSpPr>
        <p:spPr>
          <a:xfrm>
            <a:off x="790442" y="317331"/>
            <a:ext cx="10972800" cy="1143000"/>
          </a:xfrm>
        </p:spPr>
        <p:txBody>
          <a:bodyPr>
            <a:noAutofit/>
          </a:bodyPr>
          <a:lstStyle/>
          <a:p>
            <a:pPr algn="ctr"/>
            <a:r>
              <a:rPr lang="ru-RU" sz="3600" b="1" dirty="0">
                <a:cs typeface="Times New Roman" panose="02020603050405020304" pitchFamily="18" charset="0"/>
              </a:rPr>
              <a:t>Преемственность обновленных ФГОС и </a:t>
            </a:r>
            <a:r>
              <a:rPr lang="ru-RU" sz="3600" b="1" dirty="0" smtClean="0">
                <a:cs typeface="Times New Roman" panose="02020603050405020304" pitchFamily="18" charset="0"/>
              </a:rPr>
              <a:t>ФГОС ныне действующих</a:t>
            </a:r>
            <a:endParaRPr lang="ru-RU" sz="3600" b="1" dirty="0">
              <a:cs typeface="Times New Roman" panose="02020603050405020304" pitchFamily="18" charset="0"/>
            </a:endParaRPr>
          </a:p>
        </p:txBody>
      </p:sp>
    </p:spTree>
    <p:extLst>
      <p:ext uri="{BB962C8B-B14F-4D97-AF65-F5344CB8AC3E}">
        <p14:creationId xmlns:p14="http://schemas.microsoft.com/office/powerpoint/2010/main" val="3421881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574" y="17218"/>
            <a:ext cx="10940019" cy="1822404"/>
          </a:xfrm>
        </p:spPr>
        <p:txBody>
          <a:bodyPr>
            <a:normAutofit fontScale="90000"/>
          </a:bodyPr>
          <a:lstStyle/>
          <a:p>
            <a:pPr algn="ctr"/>
            <a:r>
              <a:rPr lang="ru-RU" sz="5300" dirty="0">
                <a:cs typeface="Times New Roman" panose="02020603050405020304" pitchFamily="18" charset="0"/>
              </a:rPr>
              <a:t>Система оценки достижения планируемых результатов</a:t>
            </a:r>
            <a:r>
              <a:rPr lang="ru-RU" dirty="0"/>
              <a:t/>
            </a:r>
            <a:br>
              <a:rPr lang="ru-RU" dirty="0"/>
            </a:br>
            <a:endParaRPr lang="ru-RU" dirty="0"/>
          </a:p>
        </p:txBody>
      </p:sp>
      <p:sp>
        <p:nvSpPr>
          <p:cNvPr id="3" name="Объект 2"/>
          <p:cNvSpPr>
            <a:spLocks noGrp="1"/>
          </p:cNvSpPr>
          <p:nvPr>
            <p:ph sz="half" idx="1"/>
          </p:nvPr>
        </p:nvSpPr>
        <p:spPr>
          <a:xfrm>
            <a:off x="734969" y="2844992"/>
            <a:ext cx="4937761" cy="3289802"/>
          </a:xfrm>
        </p:spPr>
        <p:txBody>
          <a:bodyPr>
            <a:normAutofit/>
          </a:bodyPr>
          <a:lstStyle/>
          <a:p>
            <a:r>
              <a:rPr lang="ru-RU" b="1" dirty="0">
                <a:latin typeface="Times New Roman" panose="02020603050405020304" pitchFamily="18" charset="0"/>
                <a:cs typeface="Times New Roman" panose="02020603050405020304" pitchFamily="18" charset="0"/>
              </a:rPr>
              <a:t>Внутренняя оценка </a:t>
            </a:r>
            <a:r>
              <a:rPr lang="ru-RU" dirty="0">
                <a:latin typeface="Times New Roman" panose="02020603050405020304" pitchFamily="18" charset="0"/>
                <a:cs typeface="Times New Roman" panose="02020603050405020304" pitchFamily="18" charset="0"/>
              </a:rPr>
              <a:t>включает:</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стартовую диагностику,</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текущую и тематическую оценку,</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портфолио,</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внутришкольный</a:t>
            </a:r>
            <a:r>
              <a:rPr lang="ru-RU" dirty="0">
                <a:latin typeface="Times New Roman" panose="02020603050405020304" pitchFamily="18" charset="0"/>
                <a:cs typeface="Times New Roman" panose="02020603050405020304" pitchFamily="18" charset="0"/>
              </a:rPr>
              <a:t> мониторинг образовательных достижений,</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промежуточную и итоговую аттестацию обучающихся.</a:t>
            </a:r>
          </a:p>
          <a:p>
            <a:endParaRPr lang="ru-RU" dirty="0"/>
          </a:p>
        </p:txBody>
      </p:sp>
      <p:sp>
        <p:nvSpPr>
          <p:cNvPr id="4" name="Объект 3"/>
          <p:cNvSpPr>
            <a:spLocks noGrp="1"/>
          </p:cNvSpPr>
          <p:nvPr>
            <p:ph sz="half" idx="2"/>
          </p:nvPr>
        </p:nvSpPr>
        <p:spPr>
          <a:xfrm>
            <a:off x="5672730" y="2844992"/>
            <a:ext cx="5601244" cy="3564428"/>
          </a:xfrm>
        </p:spPr>
        <p:txBody>
          <a:bodyPr>
            <a:noAutofit/>
          </a:bodyPr>
          <a:lstStyle/>
          <a:p>
            <a:r>
              <a:rPr lang="ru-RU" dirty="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внешним процедурам </a:t>
            </a:r>
            <a:r>
              <a:rPr lang="ru-RU" dirty="0">
                <a:latin typeface="Times New Roman" panose="02020603050405020304" pitchFamily="18" charset="0"/>
                <a:cs typeface="Times New Roman" panose="02020603050405020304" pitchFamily="18" charset="0"/>
              </a:rPr>
              <a:t>относятся:</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государственная итоговая аттестация</a:t>
            </a:r>
            <a:r>
              <a:rPr lang="ru-RU" baseline="30000" dirty="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независимая оценка качества образования</a:t>
            </a:r>
            <a:r>
              <a:rPr lang="ru-RU" baseline="30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a:t>
            </a:r>
          </a:p>
          <a:p>
            <a:pPr lvl="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мониторинговые исследования</a:t>
            </a:r>
            <a:r>
              <a:rPr lang="ru-RU" baseline="30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муниципального, регионального и федерального уровней.</a:t>
            </a:r>
          </a:p>
          <a:p>
            <a:r>
              <a:rPr lang="ru-RU" dirty="0">
                <a:latin typeface="Times New Roman" panose="02020603050405020304" pitchFamily="18" charset="0"/>
                <a:cs typeface="Times New Roman" panose="02020603050405020304" pitchFamily="18" charset="0"/>
              </a:rPr>
              <a:t>Осуществляется в соответствии со статьей 92, 95, 97 Федерального закона «Об образовании в Российской Федерации».</a:t>
            </a:r>
          </a:p>
        </p:txBody>
      </p:sp>
      <p:sp>
        <p:nvSpPr>
          <p:cNvPr id="5" name="Прямоугольник 4"/>
          <p:cNvSpPr/>
          <p:nvPr/>
        </p:nvSpPr>
        <p:spPr>
          <a:xfrm>
            <a:off x="734969" y="1737360"/>
            <a:ext cx="10539005" cy="646331"/>
          </a:xfrm>
          <a:prstGeom prst="rect">
            <a:avLst/>
          </a:prstGeom>
        </p:spPr>
        <p:txBody>
          <a:bodyPr wrap="square">
            <a:spAutoFit/>
          </a:bodyPr>
          <a:lstStyle/>
          <a:p>
            <a:r>
              <a:rPr lang="ru-RU" dirty="0" smtClean="0"/>
              <a:t>Регламентируется ФЗ «об образовании» и  ФОП, раздел «Система оценки»</a:t>
            </a:r>
            <a:endParaRPr lang="ru-RU" dirty="0"/>
          </a:p>
          <a:p>
            <a:r>
              <a:rPr lang="ru-RU" dirty="0"/>
              <a:t>  </a:t>
            </a:r>
          </a:p>
        </p:txBody>
      </p:sp>
    </p:spTree>
    <p:extLst>
      <p:ext uri="{BB962C8B-B14F-4D97-AF65-F5344CB8AC3E}">
        <p14:creationId xmlns:p14="http://schemas.microsoft.com/office/powerpoint/2010/main" val="1501539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Современная оценка образовательных достижений </a:t>
            </a:r>
          </a:p>
        </p:txBody>
      </p:sp>
      <p:sp>
        <p:nvSpPr>
          <p:cNvPr id="3" name="Объект 2"/>
          <p:cNvSpPr>
            <a:spLocks noGrp="1"/>
          </p:cNvSpPr>
          <p:nvPr>
            <p:ph idx="1"/>
          </p:nvPr>
        </p:nvSpPr>
        <p:spPr>
          <a:xfrm>
            <a:off x="672860" y="1845734"/>
            <a:ext cx="10482820" cy="4140998"/>
          </a:xfrm>
        </p:spPr>
        <p:txBody>
          <a:bodyPr>
            <a:normAutofit fontScale="92500" lnSpcReduction="20000"/>
          </a:bodyPr>
          <a:lstStyle/>
          <a:p>
            <a:pPr algn="just"/>
            <a:r>
              <a:rPr lang="ru-RU" dirty="0"/>
              <a:t> </a:t>
            </a:r>
            <a:r>
              <a:rPr lang="ru-RU" i="1" dirty="0" smtClean="0">
                <a:solidFill>
                  <a:srgbClr val="0070C0"/>
                </a:solidFill>
              </a:rPr>
              <a:t>ФОП </a:t>
            </a:r>
            <a:r>
              <a:rPr lang="ru-RU" i="1" dirty="0">
                <a:solidFill>
                  <a:srgbClr val="0070C0"/>
                </a:solidFill>
              </a:rPr>
              <a:t>регламентирует теоретические подходы к оценке,  </a:t>
            </a:r>
            <a:r>
              <a:rPr lang="ru-RU" b="1" i="1" dirty="0">
                <a:solidFill>
                  <a:srgbClr val="0070C0"/>
                </a:solidFill>
              </a:rPr>
              <a:t>процедуры, формы оценки… </a:t>
            </a:r>
          </a:p>
          <a:p>
            <a:pPr algn="just"/>
            <a:r>
              <a:rPr lang="ru-RU" i="1" dirty="0">
                <a:solidFill>
                  <a:srgbClr val="0070C0"/>
                </a:solidFill>
              </a:rPr>
              <a:t>…В соответствии с ФГОС СО система оценки образовательной организации реализует </a:t>
            </a:r>
            <a:r>
              <a:rPr lang="ru-RU" b="1" i="1" dirty="0">
                <a:solidFill>
                  <a:srgbClr val="0070C0"/>
                </a:solidFill>
              </a:rPr>
              <a:t>системно-деятельностный, уровневый и комплексный подходы </a:t>
            </a:r>
            <a:r>
              <a:rPr lang="ru-RU" i="1" dirty="0">
                <a:solidFill>
                  <a:srgbClr val="0070C0"/>
                </a:solidFill>
              </a:rPr>
              <a:t>к оценке образовательных достижений…</a:t>
            </a:r>
          </a:p>
          <a:p>
            <a:pPr algn="just"/>
            <a:r>
              <a:rPr lang="ru-RU" i="1" dirty="0">
                <a:solidFill>
                  <a:srgbClr val="0070C0"/>
                </a:solidFill>
              </a:rPr>
              <a:t>…Оценка достижения метапредметных результатов осуществляется администрацией образовательной организации в ходе внутреннего мониторинга. </a:t>
            </a:r>
            <a:endParaRPr lang="ru-RU" i="1" dirty="0" smtClean="0">
              <a:solidFill>
                <a:srgbClr val="0070C0"/>
              </a:solidFill>
            </a:endParaRPr>
          </a:p>
          <a:p>
            <a:pPr algn="just"/>
            <a:r>
              <a:rPr lang="ru-RU" i="1" dirty="0">
                <a:solidFill>
                  <a:srgbClr val="0070C0"/>
                </a:solidFill>
              </a:rPr>
              <a:t>Формы оценки (метапредметные результаты):</a:t>
            </a:r>
          </a:p>
          <a:p>
            <a:pPr lvl="1" algn="just"/>
            <a:r>
              <a:rPr lang="ru-RU" i="1" dirty="0">
                <a:solidFill>
                  <a:srgbClr val="0070C0"/>
                </a:solidFill>
              </a:rPr>
              <a:t>для проверки читательской грамотности - письменная работа на </a:t>
            </a:r>
            <a:r>
              <a:rPr lang="ru-RU" i="1" dirty="0" err="1">
                <a:solidFill>
                  <a:srgbClr val="0070C0"/>
                </a:solidFill>
              </a:rPr>
              <a:t>межпредметной</a:t>
            </a:r>
            <a:r>
              <a:rPr lang="ru-RU" i="1" dirty="0">
                <a:solidFill>
                  <a:srgbClr val="0070C0"/>
                </a:solidFill>
              </a:rPr>
              <a:t> основе;</a:t>
            </a:r>
          </a:p>
          <a:p>
            <a:pPr lvl="1" algn="just"/>
            <a:r>
              <a:rPr lang="ru-RU" i="1" dirty="0">
                <a:solidFill>
                  <a:srgbClr val="0070C0"/>
                </a:solidFill>
              </a:rPr>
              <a:t>для проверки цифровой грамотности - практическая работа в сочетании с письменной (компьютеризованной) частью;</a:t>
            </a:r>
          </a:p>
          <a:p>
            <a:pPr lvl="1" algn="just"/>
            <a:r>
              <a:rPr lang="ru-RU" i="1" dirty="0">
                <a:solidFill>
                  <a:srgbClr val="0070C0"/>
                </a:solidFill>
              </a:rPr>
              <a:t>для проверки </a:t>
            </a:r>
            <a:r>
              <a:rPr lang="ru-RU" i="1" dirty="0" err="1">
                <a:solidFill>
                  <a:srgbClr val="0070C0"/>
                </a:solidFill>
              </a:rPr>
              <a:t>сформированности</a:t>
            </a:r>
            <a:r>
              <a:rPr lang="ru-RU" i="1" dirty="0">
                <a:solidFill>
                  <a:srgbClr val="0070C0"/>
                </a:solidFill>
              </a:rPr>
              <a:t> регулятивных, коммуникативных и познавательных универсальных учебных действий - экспертная оценка процесса и результатов выполнения групповых и (или) индивидуальных учебных исследований и проектов.</a:t>
            </a:r>
          </a:p>
          <a:p>
            <a:pPr algn="just"/>
            <a:r>
              <a:rPr lang="ru-RU" i="1" dirty="0">
                <a:solidFill>
                  <a:srgbClr val="0070C0"/>
                </a:solidFill>
              </a:rPr>
              <a:t>Каждый из перечисленных видов диагностики проводится с периодичностью не менее чем один раз в два года.</a:t>
            </a:r>
          </a:p>
          <a:p>
            <a:pPr algn="just"/>
            <a:endParaRPr lang="ru-RU" i="1" dirty="0">
              <a:solidFill>
                <a:srgbClr val="0070C0"/>
              </a:solidFill>
            </a:endParaRPr>
          </a:p>
        </p:txBody>
      </p:sp>
    </p:spTree>
    <p:extLst>
      <p:ext uri="{BB962C8B-B14F-4D97-AF65-F5344CB8AC3E}">
        <p14:creationId xmlns:p14="http://schemas.microsoft.com/office/powerpoint/2010/main" val="1957242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Оценка предметных результатов</a:t>
            </a:r>
          </a:p>
        </p:txBody>
      </p:sp>
      <p:sp>
        <p:nvSpPr>
          <p:cNvPr id="3" name="Объект 2"/>
          <p:cNvSpPr>
            <a:spLocks noGrp="1"/>
          </p:cNvSpPr>
          <p:nvPr>
            <p:ph idx="1"/>
          </p:nvPr>
        </p:nvSpPr>
        <p:spPr/>
        <p:txBody>
          <a:bodyPr/>
          <a:lstStyle/>
          <a:p>
            <a:pPr algn="just"/>
            <a:r>
              <a:rPr lang="ru-RU" i="1" dirty="0">
                <a:solidFill>
                  <a:srgbClr val="0070C0"/>
                </a:solidFill>
              </a:rPr>
              <a:t>18.22. Оценка предметных результатов представляет собой оценку достижения обучающимися планируемых результатов по отдельным учебным предметам.</a:t>
            </a:r>
          </a:p>
          <a:p>
            <a:pPr algn="just"/>
            <a:r>
              <a:rPr lang="ru-RU" i="1" dirty="0">
                <a:solidFill>
                  <a:srgbClr val="0070C0"/>
                </a:solidFill>
              </a:rPr>
              <a:t>18.24. Для оценки предметных результатов используются критерии: знание и понимание, применение, </a:t>
            </a:r>
            <a:r>
              <a:rPr lang="ru-RU" sz="3200" i="1" dirty="0">
                <a:solidFill>
                  <a:srgbClr val="0070C0"/>
                </a:solidFill>
              </a:rPr>
              <a:t>функциональность.</a:t>
            </a:r>
          </a:p>
          <a:p>
            <a:pPr algn="just"/>
            <a:r>
              <a:rPr lang="ru-RU" i="1" dirty="0">
                <a:solidFill>
                  <a:srgbClr val="0070C0"/>
                </a:solidFill>
              </a:rPr>
              <a:t>18.24.3. Обобщенный критерий "функциональность" включает осознанное использование приобретенных знаний и способов действий при решении </a:t>
            </a:r>
            <a:r>
              <a:rPr lang="ru-RU" i="1" dirty="0" err="1">
                <a:solidFill>
                  <a:srgbClr val="0070C0"/>
                </a:solidFill>
              </a:rPr>
              <a:t>внеучебных</a:t>
            </a:r>
            <a:r>
              <a:rPr lang="ru-RU" i="1" dirty="0">
                <a:solidFill>
                  <a:srgbClr val="0070C0"/>
                </a:solidFill>
              </a:rPr>
              <a:t> проблем, различающихся сложностью предметного содержания, читательских умений, контекста, а также сочетанием когнитивных операций.</a:t>
            </a:r>
          </a:p>
          <a:p>
            <a:endParaRPr lang="ru-RU" dirty="0"/>
          </a:p>
        </p:txBody>
      </p:sp>
    </p:spTree>
    <p:extLst>
      <p:ext uri="{BB962C8B-B14F-4D97-AF65-F5344CB8AC3E}">
        <p14:creationId xmlns:p14="http://schemas.microsoft.com/office/powerpoint/2010/main" val="155336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083" y="203476"/>
            <a:ext cx="10058400" cy="1450757"/>
          </a:xfrm>
        </p:spPr>
        <p:txBody>
          <a:bodyPr>
            <a:normAutofit/>
          </a:bodyPr>
          <a:lstStyle/>
          <a:p>
            <a:pPr algn="ctr"/>
            <a:r>
              <a:rPr lang="ru-RU" b="1" dirty="0">
                <a:cs typeface="Times New Roman" panose="02020603050405020304" pitchFamily="18" charset="0"/>
              </a:rPr>
              <a:t>Сложные вопросы </a:t>
            </a:r>
            <a:r>
              <a:rPr lang="ru-RU" b="1" dirty="0" smtClean="0">
                <a:cs typeface="Times New Roman" panose="02020603050405020304" pitchFamily="18" charset="0"/>
              </a:rPr>
              <a:t>обновленных </a:t>
            </a:r>
            <a:r>
              <a:rPr lang="en-US" b="1" dirty="0">
                <a:cs typeface="Times New Roman" panose="02020603050405020304" pitchFamily="18" charset="0"/>
              </a:rPr>
              <a:t/>
            </a:r>
            <a:br>
              <a:rPr lang="en-US" b="1" dirty="0">
                <a:cs typeface="Times New Roman" panose="02020603050405020304" pitchFamily="18" charset="0"/>
              </a:rPr>
            </a:br>
            <a:r>
              <a:rPr lang="ru-RU" b="1" dirty="0" smtClean="0">
                <a:cs typeface="Times New Roman" panose="02020603050405020304" pitchFamily="18" charset="0"/>
              </a:rPr>
              <a:t>ФГОС</a:t>
            </a:r>
            <a:endParaRPr lang="ru-RU" b="1" dirty="0">
              <a:cs typeface="Times New Roman" panose="02020603050405020304" pitchFamily="18" charset="0"/>
            </a:endParaRPr>
          </a:p>
        </p:txBody>
      </p:sp>
      <p:sp>
        <p:nvSpPr>
          <p:cNvPr id="3" name="Подзаголовок 2"/>
          <p:cNvSpPr>
            <a:spLocks noGrp="1"/>
          </p:cNvSpPr>
          <p:nvPr>
            <p:ph idx="1"/>
          </p:nvPr>
        </p:nvSpPr>
        <p:spPr>
          <a:xfrm>
            <a:off x="1154083" y="2156285"/>
            <a:ext cx="10058400" cy="4023360"/>
          </a:xfrm>
        </p:spPr>
        <p:txBody>
          <a:bodyPr>
            <a:normAutofit/>
          </a:bodyPr>
          <a:lstStyle/>
          <a:p>
            <a:pPr algn="just"/>
            <a:r>
              <a:rPr lang="ru-RU" sz="2400" dirty="0">
                <a:ea typeface="Calibri" panose="020F0502020204030204" pitchFamily="34" charset="0"/>
                <a:cs typeface="Times New Roman" panose="02020603050405020304" pitchFamily="18" charset="0"/>
              </a:rPr>
              <a:t>Новой идеей стало  создание условий, обеспечивающих возможность </a:t>
            </a:r>
            <a:r>
              <a:rPr lang="ru-RU" sz="2400" b="1" dirty="0">
                <a:ea typeface="Calibri" panose="020F0502020204030204" pitchFamily="34" charset="0"/>
                <a:cs typeface="Times New Roman" panose="02020603050405020304" pitchFamily="18" charset="0"/>
              </a:rPr>
              <a:t>формирования функциональной грамотности обучающихся </a:t>
            </a:r>
            <a:r>
              <a:rPr lang="ru-RU" sz="2400" dirty="0">
                <a:ea typeface="Calibri" panose="020F0502020204030204" pitchFamily="34" charset="0"/>
                <a:cs typeface="Times New Roman" panose="02020603050405020304" pitchFamily="18" charset="0"/>
              </a:rPr>
              <a:t>(способности решать учебные задачи и жизненные проблемные ситуации на основе сформированных предметных, метапредметных и универсальных способов деятельности), включающей овладение ключевыми компетенциями, составляющими основу дальнейшего успешного образования и ориентации в мире профессий</a:t>
            </a:r>
            <a:r>
              <a:rPr lang="en-US" sz="2400" dirty="0">
                <a:ea typeface="Calibri" panose="020F0502020204030204" pitchFamily="34" charset="0"/>
                <a:cs typeface="Times New Roman" panose="02020603050405020304" pitchFamily="18" charset="0"/>
              </a:rPr>
              <a:t>.</a:t>
            </a:r>
            <a:endParaRPr lang="ru-RU" sz="2400" dirty="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0601B83-8D4A-48A8-8415-B92BF05CF728}" type="slidenum">
              <a:rPr lang="ru-RU" smtClean="0"/>
              <a:pPr/>
              <a:t>33</a:t>
            </a:fld>
            <a:endParaRPr lang="ru-RU"/>
          </a:p>
        </p:txBody>
      </p:sp>
    </p:spTree>
    <p:extLst>
      <p:ext uri="{BB962C8B-B14F-4D97-AF65-F5344CB8AC3E}">
        <p14:creationId xmlns:p14="http://schemas.microsoft.com/office/powerpoint/2010/main" val="1380938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020" y="242274"/>
            <a:ext cx="9092128" cy="1217447"/>
          </a:xfrm>
        </p:spPr>
        <p:txBody>
          <a:bodyPr>
            <a:normAutofit fontScale="90000"/>
          </a:bodyPr>
          <a:lstStyle/>
          <a:p>
            <a:pPr algn="ctr"/>
            <a:r>
              <a:rPr lang="ru-RU" sz="3733" b="1" dirty="0">
                <a:solidFill>
                  <a:schemeClr val="tx1"/>
                </a:solidFill>
                <a:cs typeface="Times New Roman" panose="02020603050405020304" pitchFamily="18" charset="0"/>
              </a:rPr>
              <a:t>Проектная деятельность </a:t>
            </a:r>
            <a:br>
              <a:rPr lang="ru-RU" sz="3733" b="1" dirty="0">
                <a:solidFill>
                  <a:schemeClr val="tx1"/>
                </a:solidFill>
                <a:cs typeface="Times New Roman" panose="02020603050405020304" pitchFamily="18" charset="0"/>
              </a:rPr>
            </a:br>
            <a:r>
              <a:rPr lang="ru-RU" sz="3733" dirty="0">
                <a:solidFill>
                  <a:schemeClr val="tx1"/>
                </a:solidFill>
              </a:rPr>
              <a:t>в разделе «Система оценки» ФОП ООО</a:t>
            </a:r>
            <a:r>
              <a:rPr lang="ru-RU" sz="3733" dirty="0">
                <a:solidFill>
                  <a:schemeClr val="tx2"/>
                </a:solidFill>
              </a:rPr>
              <a:t/>
            </a:r>
            <a:br>
              <a:rPr lang="ru-RU" sz="3733" dirty="0">
                <a:solidFill>
                  <a:schemeClr val="tx2"/>
                </a:solidFill>
              </a:rPr>
            </a:br>
            <a:endParaRPr lang="ru-RU" sz="3733" b="1" dirty="0"/>
          </a:p>
        </p:txBody>
      </p:sp>
      <p:sp>
        <p:nvSpPr>
          <p:cNvPr id="3" name="Объект 2"/>
          <p:cNvSpPr>
            <a:spLocks noGrp="1"/>
          </p:cNvSpPr>
          <p:nvPr>
            <p:ph idx="1"/>
          </p:nvPr>
        </p:nvSpPr>
        <p:spPr>
          <a:xfrm>
            <a:off x="785004" y="1459721"/>
            <a:ext cx="10714007" cy="5185637"/>
          </a:xfrm>
        </p:spPr>
        <p:txBody>
          <a:bodyPr>
            <a:normAutofit fontScale="62500" lnSpcReduction="20000"/>
          </a:bodyPr>
          <a:lstStyle/>
          <a:p>
            <a:pPr algn="just">
              <a:spcBef>
                <a:spcPts val="600"/>
              </a:spcBef>
            </a:pPr>
            <a:r>
              <a:rPr lang="ru-RU" sz="3400" dirty="0">
                <a:solidFill>
                  <a:schemeClr val="tx2"/>
                </a:solidFill>
              </a:rPr>
              <a:t>…</a:t>
            </a:r>
            <a:r>
              <a:rPr lang="ru-RU" sz="3400" dirty="0">
                <a:solidFill>
                  <a:schemeClr val="tx1"/>
                </a:solidFill>
              </a:rPr>
              <a:t>Групповые и (или) индивидуальные учебные исследования и проекты (далее - проект) выполняются обучающимся в рамках одного из учебных предметов или на межпредметной основе с целью продемонстрировать свои достижения в самостоятельном освоении содержания избранных областей знаний и (или) видов деятельности и способность проектировать и осуществлять целесообразную и результативную деятельность (учебно-познавательную, конструкторскую, социальную, художественно-творческую и другие).</a:t>
            </a:r>
          </a:p>
          <a:p>
            <a:pPr algn="just">
              <a:spcBef>
                <a:spcPts val="600"/>
              </a:spcBef>
            </a:pPr>
            <a:r>
              <a:rPr lang="ru-RU" sz="3400" dirty="0">
                <a:solidFill>
                  <a:schemeClr val="tx1"/>
                </a:solidFill>
              </a:rPr>
              <a:t>Результатом проекта является одна из следующих работ:</a:t>
            </a:r>
          </a:p>
          <a:p>
            <a:pPr marL="609585" indent="-609585" algn="just">
              <a:spcBef>
                <a:spcPts val="600"/>
              </a:spcBef>
              <a:buFont typeface="Arial" panose="020B0604020202020204" pitchFamily="34" charset="0"/>
              <a:buChar char="•"/>
            </a:pPr>
            <a:r>
              <a:rPr lang="ru-RU" sz="3400" dirty="0">
                <a:solidFill>
                  <a:schemeClr val="tx1"/>
                </a:solidFill>
              </a:rPr>
              <a:t>письменная работа (эссе, реферат, аналитические материалы, обзорные материалы, отчеты о проведенных исследованиях, стендовый доклад и другие);</a:t>
            </a:r>
          </a:p>
          <a:p>
            <a:pPr marL="609585" indent="-609585" algn="just">
              <a:spcBef>
                <a:spcPts val="600"/>
              </a:spcBef>
              <a:buFont typeface="Arial" panose="020B0604020202020204" pitchFamily="34" charset="0"/>
              <a:buChar char="•"/>
            </a:pPr>
            <a:r>
              <a:rPr lang="ru-RU" sz="3400" dirty="0">
                <a:solidFill>
                  <a:schemeClr val="tx1"/>
                </a:solidFill>
              </a:rPr>
              <a:t>художественная творческая работа (в области литературы, музыки, изобразительного искусства), представленная в виде прозаического или стихотворного произведения, инсценировки, художественной декламации, исполнения музыкального произведения, компьютерной анимации и других;</a:t>
            </a:r>
          </a:p>
          <a:p>
            <a:pPr marL="609585" indent="-609585" algn="just">
              <a:spcBef>
                <a:spcPts val="600"/>
              </a:spcBef>
              <a:buFont typeface="Arial" panose="020B0604020202020204" pitchFamily="34" charset="0"/>
              <a:buChar char="•"/>
            </a:pPr>
            <a:r>
              <a:rPr lang="ru-RU" sz="3400" dirty="0">
                <a:solidFill>
                  <a:schemeClr val="tx1"/>
                </a:solidFill>
              </a:rPr>
              <a:t>материальный объект, макет, иное конструкторское изделие;</a:t>
            </a:r>
          </a:p>
          <a:p>
            <a:pPr marL="609585" indent="-609585" algn="just">
              <a:spcBef>
                <a:spcPts val="600"/>
              </a:spcBef>
              <a:buFont typeface="Arial" panose="020B0604020202020204" pitchFamily="34" charset="0"/>
              <a:buChar char="•"/>
            </a:pPr>
            <a:r>
              <a:rPr lang="ru-RU" sz="3400" dirty="0">
                <a:solidFill>
                  <a:schemeClr val="tx1"/>
                </a:solidFill>
              </a:rPr>
              <a:t>отчетные материалы по социальному проекту.</a:t>
            </a:r>
          </a:p>
          <a:p>
            <a:pPr algn="just">
              <a:spcBef>
                <a:spcPts val="0"/>
              </a:spcBef>
            </a:pPr>
            <a:endParaRPr lang="ru-RU" sz="1200" dirty="0"/>
          </a:p>
          <a:p>
            <a:endParaRPr lang="ru-RU" dirty="0"/>
          </a:p>
        </p:txBody>
      </p:sp>
    </p:spTree>
    <p:extLst>
      <p:ext uri="{BB962C8B-B14F-4D97-AF65-F5344CB8AC3E}">
        <p14:creationId xmlns:p14="http://schemas.microsoft.com/office/powerpoint/2010/main" val="1157151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Индивидуальный проект в ФОП СОО</a:t>
            </a:r>
            <a:endParaRPr lang="ru-RU" b="1" dirty="0"/>
          </a:p>
        </p:txBody>
      </p:sp>
      <p:sp>
        <p:nvSpPr>
          <p:cNvPr id="3" name="Объект 2"/>
          <p:cNvSpPr>
            <a:spLocks noGrp="1"/>
          </p:cNvSpPr>
          <p:nvPr>
            <p:ph idx="1"/>
          </p:nvPr>
        </p:nvSpPr>
        <p:spPr>
          <a:xfrm>
            <a:off x="681487" y="2035834"/>
            <a:ext cx="11024558" cy="4028536"/>
          </a:xfrm>
        </p:spPr>
        <p:txBody>
          <a:bodyPr>
            <a:normAutofit/>
          </a:bodyPr>
          <a:lstStyle/>
          <a:p>
            <a:r>
              <a:rPr lang="ru-RU" dirty="0" smtClean="0"/>
              <a:t>Предмет «Индивидуальный проект», 34 часа.</a:t>
            </a:r>
          </a:p>
          <a:p>
            <a:pPr algn="just"/>
            <a:r>
              <a:rPr lang="ru-RU" dirty="0" smtClean="0">
                <a:solidFill>
                  <a:schemeClr val="bg2">
                    <a:lumMod val="25000"/>
                  </a:schemeClr>
                </a:solidFill>
              </a:rPr>
              <a:t>В </a:t>
            </a:r>
            <a:r>
              <a:rPr lang="ru-RU" dirty="0">
                <a:solidFill>
                  <a:schemeClr val="bg2">
                    <a:lumMod val="25000"/>
                  </a:schemeClr>
                </a:solidFill>
              </a:rPr>
              <a:t>учебном плане должно быть предусмотрено выполнение обучающимися индивидуального(</a:t>
            </a:r>
            <a:r>
              <a:rPr lang="ru-RU" dirty="0" err="1">
                <a:solidFill>
                  <a:schemeClr val="bg2">
                    <a:lumMod val="25000"/>
                  </a:schemeClr>
                </a:solidFill>
              </a:rPr>
              <a:t>ых</a:t>
            </a:r>
            <a:r>
              <a:rPr lang="ru-RU" dirty="0">
                <a:solidFill>
                  <a:schemeClr val="bg2">
                    <a:lumMod val="25000"/>
                  </a:schemeClr>
                </a:solidFill>
              </a:rPr>
              <a:t>) проекта(</a:t>
            </a:r>
            <a:r>
              <a:rPr lang="ru-RU" dirty="0" err="1">
                <a:solidFill>
                  <a:schemeClr val="bg2">
                    <a:lumMod val="25000"/>
                  </a:schemeClr>
                </a:solidFill>
              </a:rPr>
              <a:t>ов</a:t>
            </a:r>
            <a:r>
              <a:rPr lang="ru-RU" dirty="0">
                <a:solidFill>
                  <a:schemeClr val="bg2">
                    <a:lumMod val="25000"/>
                  </a:schemeClr>
                </a:solidFill>
              </a:rPr>
              <a:t>). Индивидуальный проект выполняется обучающимся самостоятельно под руководством учителя (</a:t>
            </a:r>
            <a:r>
              <a:rPr lang="ru-RU" dirty="0" err="1">
                <a:solidFill>
                  <a:schemeClr val="bg2">
                    <a:lumMod val="25000"/>
                  </a:schemeClr>
                </a:solidFill>
              </a:rPr>
              <a:t>тьютора</a:t>
            </a:r>
            <a:r>
              <a:rPr lang="ru-RU" dirty="0">
                <a:solidFill>
                  <a:schemeClr val="bg2">
                    <a:lumMod val="25000"/>
                  </a:schemeClr>
                </a:solidFill>
              </a:rPr>
              <a:t>) по выбранной теме в рамках одного или нескольких изучаемых учебных предметов, курсов в любой избранной области деятельности: познавательной, практической, учебно-исследовательской, социальной, художественно-творческой, иной. Индивидуальный проект выполняется обучающимся в течение одного года или двух лет в рамках учебного времени, специально отведенного учебным планом</a:t>
            </a:r>
            <a:r>
              <a:rPr lang="ru-RU" dirty="0" smtClean="0">
                <a:solidFill>
                  <a:schemeClr val="bg2">
                    <a:lumMod val="25000"/>
                  </a:schemeClr>
                </a:solidFill>
              </a:rPr>
              <a:t>.</a:t>
            </a:r>
            <a:r>
              <a:rPr lang="ru-RU" dirty="0">
                <a:solidFill>
                  <a:schemeClr val="bg2">
                    <a:lumMod val="25000"/>
                  </a:schemeClr>
                </a:solidFill>
              </a:rPr>
              <a:t> </a:t>
            </a:r>
            <a:endParaRPr lang="ru-RU" dirty="0" smtClean="0">
              <a:solidFill>
                <a:schemeClr val="bg2">
                  <a:lumMod val="25000"/>
                </a:schemeClr>
              </a:solidFill>
            </a:endParaRPr>
          </a:p>
          <a:p>
            <a:pPr algn="just"/>
            <a:r>
              <a:rPr lang="ru-RU" dirty="0" smtClean="0"/>
              <a:t>И </a:t>
            </a:r>
            <a:r>
              <a:rPr lang="ru-RU" dirty="0" err="1"/>
              <a:t>тьюторское</a:t>
            </a:r>
            <a:r>
              <a:rPr lang="ru-RU" dirty="0"/>
              <a:t> сопровождение индивидуального проекта </a:t>
            </a:r>
            <a:r>
              <a:rPr lang="ru-RU" dirty="0" smtClean="0"/>
              <a:t>старшеклассника.</a:t>
            </a:r>
            <a:endParaRPr lang="ru-RU" dirty="0"/>
          </a:p>
          <a:p>
            <a:pPr algn="just"/>
            <a:endParaRPr lang="ru-RU" dirty="0">
              <a:solidFill>
                <a:schemeClr val="tx2"/>
              </a:solidFill>
            </a:endParaRPr>
          </a:p>
        </p:txBody>
      </p:sp>
      <p:sp>
        <p:nvSpPr>
          <p:cNvPr id="4" name="Номер слайда 3"/>
          <p:cNvSpPr>
            <a:spLocks noGrp="1"/>
          </p:cNvSpPr>
          <p:nvPr>
            <p:ph type="sldNum" sz="quarter" idx="12"/>
          </p:nvPr>
        </p:nvSpPr>
        <p:spPr/>
        <p:txBody>
          <a:bodyPr/>
          <a:lstStyle/>
          <a:p>
            <a:fld id="{40601B83-8D4A-48A8-8415-B92BF05CF728}" type="slidenum">
              <a:rPr lang="ru-RU" smtClean="0"/>
              <a:pPr/>
              <a:t>35</a:t>
            </a:fld>
            <a:endParaRPr lang="ru-RU"/>
          </a:p>
        </p:txBody>
      </p:sp>
    </p:spTree>
    <p:extLst>
      <p:ext uri="{BB962C8B-B14F-4D97-AF65-F5344CB8AC3E}">
        <p14:creationId xmlns:p14="http://schemas.microsoft.com/office/powerpoint/2010/main" val="714495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ФОП как проблема,  как вызов или шанс для развития школы, педагога?</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…Реакции </a:t>
            </a:r>
            <a:r>
              <a:rPr lang="ru-RU" dirty="0"/>
              <a:t>на ФОП:</a:t>
            </a:r>
          </a:p>
          <a:p>
            <a:endParaRPr lang="ru-RU" dirty="0"/>
          </a:p>
          <a:p>
            <a:pPr algn="just"/>
            <a:r>
              <a:rPr lang="ru-RU" dirty="0"/>
              <a:t>«Вот я же говорил(а), что мы все правильно делали». От педагогов, придерживающихся традиционного подхода. Они находят там основания продолжать проводить занятия, использовать фронтальные методы и тому подобное. ФОП как индульгенция, универсальная причина не меняться.</a:t>
            </a:r>
          </a:p>
          <a:p>
            <a:pPr algn="just"/>
            <a:r>
              <a:rPr lang="ru-RU" dirty="0"/>
              <a:t>«Все пропало! Как же мы теперь?» Такую реакцию я слышу от продвинутых педагогов, «белых ворон». В голосе много печали, что мы не сможем работать в соответствии со своими ценностями. ФОП как катастрофа.</a:t>
            </a:r>
          </a:p>
          <a:p>
            <a:pPr algn="just"/>
            <a:r>
              <a:rPr lang="ru-RU" dirty="0"/>
              <a:t>«Ничего, все нарисуем в лучшем виде. Нам не привыкать». ФОП как формальность и убийца времени. Если на бумаге одно, а на практике другое, то это противоречие съедает много сил, практика как бы оправдывается за себя. При том что правда (и наука!) – за живым образованием, ориентированным на развитие универсальных способностей.</a:t>
            </a:r>
          </a:p>
          <a:p>
            <a:endParaRPr lang="ru-RU" dirty="0"/>
          </a:p>
          <a:p>
            <a:pPr algn="ctr"/>
            <a:r>
              <a:rPr lang="ru-RU" b="1" dirty="0"/>
              <a:t>Когда спрашиваешь, читали ли и читали ли с карандашом? Читали немногие, обсуждали с другими – единицы. Нет </a:t>
            </a:r>
            <a:r>
              <a:rPr lang="ru-RU" b="1" dirty="0" smtClean="0"/>
              <a:t>времени…</a:t>
            </a:r>
            <a:endParaRPr lang="ru-RU" b="1" dirty="0"/>
          </a:p>
        </p:txBody>
      </p:sp>
    </p:spTree>
    <p:extLst>
      <p:ext uri="{BB962C8B-B14F-4D97-AF65-F5344CB8AC3E}">
        <p14:creationId xmlns:p14="http://schemas.microsoft.com/office/powerpoint/2010/main" val="166662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b="1" i="1" dirty="0"/>
              <a:t>План, что и говорить, был превосходный: простой и ясный, лучше не придумать. Недостаток у него был только один: было совершенно неизвестно, как привести его в исполнение.</a:t>
            </a:r>
          </a:p>
          <a:p>
            <a:r>
              <a:rPr lang="ru-RU" b="1" i="1" dirty="0" smtClean="0"/>
              <a:t>Нужно </a:t>
            </a:r>
            <a:r>
              <a:rPr lang="ru-RU" b="1" i="1" dirty="0"/>
              <a:t>бежать со всех ног, чтобы только оставаться на месте, а чтобы куда-то попасть, надо бежать как минимум вдвое быстрее</a:t>
            </a:r>
            <a:r>
              <a:rPr lang="ru-RU" b="1" i="1" dirty="0" smtClean="0"/>
              <a:t>!</a:t>
            </a:r>
          </a:p>
          <a:p>
            <a:r>
              <a:rPr lang="ru-RU" b="1" i="1" dirty="0"/>
              <a:t>— Не грусти, — сказала </a:t>
            </a:r>
            <a:r>
              <a:rPr lang="ru-RU" b="1" i="1" dirty="0" err="1"/>
              <a:t>Алисa</a:t>
            </a:r>
            <a:r>
              <a:rPr lang="ru-RU" b="1" i="1" dirty="0"/>
              <a:t>. — Рано или поздно все станет понятно, все станет на свои места и выстроится в единую красивую схему, как кружева. Станет понятно, зачем все было нужно, потому что все будет правильно.</a:t>
            </a:r>
          </a:p>
          <a:p>
            <a:endParaRPr lang="ru-RU" dirty="0" smtClean="0"/>
          </a:p>
          <a:p>
            <a:endParaRPr lang="ru-RU" dirty="0"/>
          </a:p>
        </p:txBody>
      </p:sp>
    </p:spTree>
    <p:extLst>
      <p:ext uri="{BB962C8B-B14F-4D97-AF65-F5344CB8AC3E}">
        <p14:creationId xmlns:p14="http://schemas.microsoft.com/office/powerpoint/2010/main" val="179236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a:extLst>
              <a:ext uri="{FF2B5EF4-FFF2-40B4-BE49-F238E27FC236}">
                <a16:creationId xmlns:a16="http://schemas.microsoft.com/office/drawing/2014/main" id="{0A81B16B-8B66-4013-8E6A-43AEC2DB95CA}"/>
              </a:ext>
            </a:extLst>
          </p:cNvPr>
          <p:cNvSpPr>
            <a:spLocks noGrp="1"/>
          </p:cNvSpPr>
          <p:nvPr>
            <p:ph type="body" idx="1"/>
          </p:nvPr>
        </p:nvSpPr>
        <p:spPr>
          <a:xfrm>
            <a:off x="672860" y="2294625"/>
            <a:ext cx="10482820" cy="3950899"/>
          </a:xfrm>
        </p:spPr>
        <p:txBody>
          <a:bodyPr>
            <a:normAutofit/>
          </a:bodyPr>
          <a:lstStyle/>
          <a:p>
            <a:pPr algn="just"/>
            <a:r>
              <a:rPr lang="ru-RU" dirty="0">
                <a:ea typeface="Calibri" panose="020F0502020204030204" pitchFamily="34" charset="0"/>
                <a:cs typeface="Times New Roman" panose="02020603050405020304" pitchFamily="18" charset="0"/>
              </a:rPr>
              <a:t>Ядром обновленных ФГОС, как и ФГОС </a:t>
            </a:r>
            <a:r>
              <a:rPr lang="ru-RU" dirty="0" smtClean="0">
                <a:ea typeface="Calibri" panose="020F0502020204030204" pitchFamily="34" charset="0"/>
                <a:cs typeface="Times New Roman" panose="02020603050405020304" pitchFamily="18" charset="0"/>
              </a:rPr>
              <a:t>ныне действующих, </a:t>
            </a:r>
            <a:r>
              <a:rPr lang="ru-RU" dirty="0">
                <a:ea typeface="Calibri" panose="020F0502020204030204" pitchFamily="34" charset="0"/>
                <a:cs typeface="Times New Roman" panose="02020603050405020304" pitchFamily="18" charset="0"/>
              </a:rPr>
              <a:t>являются требования к результатам прохождения основной образовательной программы (ООП): </a:t>
            </a:r>
          </a:p>
          <a:p>
            <a:pPr algn="just"/>
            <a:r>
              <a:rPr lang="ru-RU" b="1" i="1" dirty="0">
                <a:solidFill>
                  <a:srgbClr val="0070C0"/>
                </a:solidFill>
                <a:ea typeface="Calibri" panose="020F0502020204030204" pitchFamily="34" charset="0"/>
                <a:cs typeface="Times New Roman" panose="02020603050405020304" pitchFamily="18" charset="0"/>
              </a:rPr>
              <a:t>системно-деятельностный</a:t>
            </a:r>
            <a:r>
              <a:rPr lang="ru-RU" i="1" dirty="0">
                <a:solidFill>
                  <a:srgbClr val="0070C0"/>
                </a:solidFill>
                <a:ea typeface="Calibri" panose="020F0502020204030204" pitchFamily="34" charset="0"/>
                <a:cs typeface="Times New Roman" panose="02020603050405020304" pitchFamily="18" charset="0"/>
              </a:rPr>
              <a:t> подход, ориентация на достижение </a:t>
            </a:r>
            <a:r>
              <a:rPr lang="ru-RU" b="1" i="1" dirty="0">
                <a:solidFill>
                  <a:srgbClr val="0070C0"/>
                </a:solidFill>
                <a:ea typeface="Calibri" panose="020F0502020204030204" pitchFamily="34" charset="0"/>
                <a:cs typeface="Times New Roman" panose="02020603050405020304" pitchFamily="18" charset="0"/>
              </a:rPr>
              <a:t>не только на базовых знаний </a:t>
            </a:r>
            <a:r>
              <a:rPr lang="ru-RU" i="1" dirty="0">
                <a:solidFill>
                  <a:srgbClr val="0070C0"/>
                </a:solidFill>
                <a:ea typeface="Calibri" panose="020F0502020204030204" pitchFamily="34" charset="0"/>
                <a:cs typeface="Times New Roman" panose="02020603050405020304" pitchFamily="18" charset="0"/>
              </a:rPr>
              <a:t>и  предметных образовательных результатов, но и на формирование личностной компетентности учащихся, овладение ими универсальными способами учебной деятельности, т.е. на три группы результатов освоения ООП: </a:t>
            </a:r>
            <a:endParaRPr lang="en-US" i="1" dirty="0">
              <a:solidFill>
                <a:srgbClr val="0070C0"/>
              </a:solidFill>
              <a:ea typeface="Calibri" panose="020F0502020204030204" pitchFamily="34" charset="0"/>
              <a:cs typeface="Times New Roman" panose="02020603050405020304" pitchFamily="18" charset="0"/>
            </a:endParaRPr>
          </a:p>
          <a:p>
            <a:pPr algn="just"/>
            <a:r>
              <a:rPr lang="en-US" b="1" i="1" dirty="0">
                <a:solidFill>
                  <a:srgbClr val="0070C0"/>
                </a:solidFill>
                <a:ea typeface="Calibri" panose="020F0502020204030204" pitchFamily="34" charset="0"/>
                <a:cs typeface="Times New Roman" panose="02020603050405020304" pitchFamily="18" charset="0"/>
              </a:rPr>
              <a:t>- </a:t>
            </a:r>
            <a:r>
              <a:rPr lang="ru-RU" b="1" i="1" dirty="0">
                <a:solidFill>
                  <a:srgbClr val="0070C0"/>
                </a:solidFill>
                <a:ea typeface="Calibri" panose="020F0502020204030204" pitchFamily="34" charset="0"/>
                <a:cs typeface="Times New Roman" panose="02020603050405020304" pitchFamily="18" charset="0"/>
              </a:rPr>
              <a:t>предметных, </a:t>
            </a:r>
            <a:endParaRPr lang="en-US" b="1" i="1" dirty="0">
              <a:solidFill>
                <a:srgbClr val="0070C0"/>
              </a:solidFill>
              <a:ea typeface="Calibri" panose="020F0502020204030204" pitchFamily="34" charset="0"/>
              <a:cs typeface="Times New Roman" panose="02020603050405020304" pitchFamily="18" charset="0"/>
            </a:endParaRPr>
          </a:p>
          <a:p>
            <a:pPr algn="just"/>
            <a:r>
              <a:rPr lang="en-US" b="1" i="1" dirty="0">
                <a:solidFill>
                  <a:srgbClr val="0070C0"/>
                </a:solidFill>
                <a:ea typeface="Calibri" panose="020F0502020204030204" pitchFamily="34" charset="0"/>
                <a:cs typeface="Times New Roman" panose="02020603050405020304" pitchFamily="18" charset="0"/>
              </a:rPr>
              <a:t>- </a:t>
            </a:r>
            <a:r>
              <a:rPr lang="ru-RU" b="1" i="1" dirty="0" err="1">
                <a:solidFill>
                  <a:srgbClr val="0070C0"/>
                </a:solidFill>
                <a:ea typeface="Calibri" panose="020F0502020204030204" pitchFamily="34" charset="0"/>
                <a:cs typeface="Times New Roman" panose="02020603050405020304" pitchFamily="18" charset="0"/>
              </a:rPr>
              <a:t>метапредметных</a:t>
            </a:r>
            <a:r>
              <a:rPr lang="ru-RU" b="1" i="1" dirty="0">
                <a:solidFill>
                  <a:srgbClr val="0070C0"/>
                </a:solidFill>
                <a:ea typeface="Calibri" panose="020F0502020204030204" pitchFamily="34" charset="0"/>
                <a:cs typeface="Times New Roman" panose="02020603050405020304" pitchFamily="18" charset="0"/>
              </a:rPr>
              <a:t>, </a:t>
            </a:r>
            <a:endParaRPr lang="en-US" b="1" i="1" dirty="0">
              <a:solidFill>
                <a:srgbClr val="0070C0"/>
              </a:solidFill>
              <a:ea typeface="Calibri" panose="020F0502020204030204" pitchFamily="34" charset="0"/>
              <a:cs typeface="Times New Roman" panose="02020603050405020304" pitchFamily="18" charset="0"/>
            </a:endParaRPr>
          </a:p>
          <a:p>
            <a:pPr algn="just"/>
            <a:r>
              <a:rPr lang="en-US" b="1" i="1" dirty="0">
                <a:solidFill>
                  <a:srgbClr val="0070C0"/>
                </a:solidFill>
                <a:ea typeface="Calibri" panose="020F0502020204030204" pitchFamily="34" charset="0"/>
                <a:cs typeface="Times New Roman" panose="02020603050405020304" pitchFamily="18" charset="0"/>
              </a:rPr>
              <a:t>- </a:t>
            </a:r>
            <a:r>
              <a:rPr lang="ru-RU" b="1" i="1" dirty="0">
                <a:solidFill>
                  <a:srgbClr val="0070C0"/>
                </a:solidFill>
                <a:ea typeface="Calibri" panose="020F0502020204030204" pitchFamily="34" charset="0"/>
                <a:cs typeface="Times New Roman" panose="02020603050405020304" pitchFamily="18" charset="0"/>
              </a:rPr>
              <a:t>личностных.</a:t>
            </a:r>
            <a:endParaRPr lang="en-US" b="1" i="1" dirty="0">
              <a:solidFill>
                <a:srgbClr val="0070C0"/>
              </a:solidFill>
              <a:ea typeface="Calibri" panose="020F0502020204030204" pitchFamily="34" charset="0"/>
              <a:cs typeface="Times New Roman" panose="02020603050405020304" pitchFamily="18" charset="0"/>
            </a:endParaRPr>
          </a:p>
          <a:p>
            <a:pPr algn="just"/>
            <a:endParaRPr lang="ru-RU"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Заголовок 2">
            <a:extLst>
              <a:ext uri="{FF2B5EF4-FFF2-40B4-BE49-F238E27FC236}">
                <a16:creationId xmlns:a16="http://schemas.microsoft.com/office/drawing/2014/main" id="{79DB7E81-A8F1-47FA-A80C-FEEAEDFDAC64}"/>
              </a:ext>
            </a:extLst>
          </p:cNvPr>
          <p:cNvSpPr>
            <a:spLocks noGrp="1"/>
          </p:cNvSpPr>
          <p:nvPr>
            <p:ph type="title"/>
          </p:nvPr>
        </p:nvSpPr>
        <p:spPr>
          <a:xfrm>
            <a:off x="414159" y="167352"/>
            <a:ext cx="11000222" cy="1479974"/>
          </a:xfrm>
        </p:spPr>
        <p:txBody>
          <a:bodyPr>
            <a:normAutofit/>
          </a:bodyPr>
          <a:lstStyle/>
          <a:p>
            <a:pPr algn="ctr"/>
            <a:r>
              <a:rPr lang="ru-RU" b="1" dirty="0">
                <a:cs typeface="Times New Roman" panose="02020603050405020304" pitchFamily="18" charset="0"/>
              </a:rPr>
              <a:t>Преемственность </a:t>
            </a:r>
            <a:r>
              <a:rPr lang="ru-RU" b="1" dirty="0" smtClean="0">
                <a:cs typeface="Times New Roman" panose="02020603050405020304" pitchFamily="18" charset="0"/>
              </a:rPr>
              <a:t>ФГОС </a:t>
            </a:r>
            <a:r>
              <a:rPr lang="en-US" b="1" dirty="0">
                <a:cs typeface="Times New Roman" panose="02020603050405020304" pitchFamily="18" charset="0"/>
              </a:rPr>
              <a:t/>
            </a:r>
            <a:br>
              <a:rPr lang="en-US" b="1" dirty="0">
                <a:cs typeface="Times New Roman" panose="02020603050405020304" pitchFamily="18" charset="0"/>
              </a:rPr>
            </a:br>
            <a:endParaRPr lang="ru-RU" b="1" dirty="0">
              <a:cs typeface="Times New Roman" panose="02020603050405020304" pitchFamily="18" charset="0"/>
            </a:endParaRPr>
          </a:p>
        </p:txBody>
      </p:sp>
    </p:spTree>
    <p:extLst>
      <p:ext uri="{BB962C8B-B14F-4D97-AF65-F5344CB8AC3E}">
        <p14:creationId xmlns:p14="http://schemas.microsoft.com/office/powerpoint/2010/main" val="236350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normAutofit fontScale="77500" lnSpcReduction="20000"/>
          </a:bodyPr>
          <a:lstStyle/>
          <a:p>
            <a:pPr algn="just"/>
            <a:r>
              <a:rPr lang="ru-RU" dirty="0" smtClean="0"/>
              <a:t>Новые идеи и уточнения:</a:t>
            </a:r>
          </a:p>
          <a:p>
            <a:pPr algn="just"/>
            <a:r>
              <a:rPr lang="ru-RU" dirty="0" smtClean="0"/>
              <a:t>- вариативность в возможности реализации адаптированных программ на ступени ООО (нет отдельного ФГОС ООО и СОО для </a:t>
            </a:r>
            <a:r>
              <a:rPr lang="ru-RU" dirty="0" err="1" smtClean="0"/>
              <a:t>обучающхся</a:t>
            </a:r>
            <a:r>
              <a:rPr lang="ru-RU" dirty="0" smtClean="0"/>
              <a:t> с ОВЗ), в возможности реализации индивидуальных учебных планов, в возможности вести углубленное изучение отдельных предметов;</a:t>
            </a:r>
          </a:p>
          <a:p>
            <a:pPr algn="just"/>
            <a:r>
              <a:rPr lang="ru-RU" dirty="0" smtClean="0"/>
              <a:t>- уточнены 3 группы планируемых результатов;</a:t>
            </a:r>
          </a:p>
          <a:p>
            <a:pPr algn="just"/>
            <a:r>
              <a:rPr lang="ru-RU" dirty="0" smtClean="0"/>
              <a:t>- содержание учебных </a:t>
            </a:r>
            <a:r>
              <a:rPr lang="ru-RU" b="1" dirty="0" smtClean="0"/>
              <a:t>предметов и предметные результаты </a:t>
            </a:r>
            <a:r>
              <a:rPr lang="ru-RU" dirty="0" smtClean="0"/>
              <a:t>даны по годам обучения;</a:t>
            </a:r>
          </a:p>
          <a:p>
            <a:pPr algn="just"/>
            <a:r>
              <a:rPr lang="ru-RU" dirty="0"/>
              <a:t>- </a:t>
            </a:r>
            <a:r>
              <a:rPr lang="ru-RU" dirty="0" smtClean="0"/>
              <a:t> </a:t>
            </a:r>
            <a:r>
              <a:rPr lang="ru-RU" dirty="0"/>
              <a:t>введено понятие учебный курс, дисциплина (модуль);</a:t>
            </a:r>
          </a:p>
          <a:p>
            <a:pPr algn="just"/>
            <a:r>
              <a:rPr lang="ru-RU" dirty="0" smtClean="0"/>
              <a:t>- уточнены положения, связанные с </a:t>
            </a:r>
            <a:r>
              <a:rPr lang="ru-RU" b="1" dirty="0" smtClean="0"/>
              <a:t>системой оценки</a:t>
            </a:r>
            <a:r>
              <a:rPr lang="ru-RU" dirty="0" smtClean="0"/>
              <a:t>;</a:t>
            </a:r>
          </a:p>
          <a:p>
            <a:pPr algn="just"/>
            <a:r>
              <a:rPr lang="ru-RU" dirty="0" smtClean="0"/>
              <a:t>- введено новое понятие </a:t>
            </a:r>
            <a:r>
              <a:rPr lang="ru-RU" b="1" dirty="0" smtClean="0"/>
              <a:t>функциональная грамотность</a:t>
            </a:r>
            <a:r>
              <a:rPr lang="ru-RU" dirty="0" smtClean="0"/>
              <a:t>;</a:t>
            </a:r>
          </a:p>
          <a:p>
            <a:pPr algn="just"/>
            <a:r>
              <a:rPr lang="ru-RU" dirty="0" smtClean="0"/>
              <a:t>- даны 3 модели (не 5 направлений) внеурочной деятельности;</a:t>
            </a:r>
          </a:p>
          <a:p>
            <a:pPr algn="just"/>
            <a:r>
              <a:rPr lang="ru-RU" dirty="0" smtClean="0"/>
              <a:t>- уточнены требования к оборудованию;</a:t>
            </a:r>
          </a:p>
          <a:p>
            <a:pPr algn="just"/>
            <a:r>
              <a:rPr lang="ru-RU" dirty="0" smtClean="0"/>
              <a:t>- пополнены положениями </a:t>
            </a:r>
            <a:r>
              <a:rPr lang="ru-RU" dirty="0"/>
              <a:t>об обеспечении учебниками и учебными пособиями на </a:t>
            </a:r>
            <a:r>
              <a:rPr lang="ru-RU" dirty="0" smtClean="0"/>
              <a:t>печатной или электронной основе.</a:t>
            </a:r>
            <a:endParaRPr lang="ru-RU" dirty="0"/>
          </a:p>
          <a:p>
            <a:pPr algn="just"/>
            <a:endParaRPr lang="ru-RU" dirty="0" smtClean="0"/>
          </a:p>
          <a:p>
            <a:endParaRPr lang="ru-RU" dirty="0"/>
          </a:p>
        </p:txBody>
      </p:sp>
      <p:sp>
        <p:nvSpPr>
          <p:cNvPr id="3" name="Заголовок 2"/>
          <p:cNvSpPr>
            <a:spLocks noGrp="1"/>
          </p:cNvSpPr>
          <p:nvPr>
            <p:ph type="title"/>
          </p:nvPr>
        </p:nvSpPr>
        <p:spPr/>
        <p:txBody>
          <a:bodyPr>
            <a:normAutofit fontScale="90000"/>
          </a:bodyPr>
          <a:lstStyle/>
          <a:p>
            <a:pPr algn="ctr"/>
            <a:r>
              <a:rPr lang="ru-RU" b="1" dirty="0"/>
              <a:t>Обновленные </a:t>
            </a:r>
            <a:r>
              <a:rPr lang="ru-RU" b="1" dirty="0" smtClean="0"/>
              <a:t>ФГОС</a:t>
            </a:r>
            <a:br>
              <a:rPr lang="ru-RU" b="1" dirty="0" smtClean="0"/>
            </a:br>
            <a:r>
              <a:rPr lang="ru-RU" b="1" dirty="0" smtClean="0"/>
              <a:t>Основные </a:t>
            </a:r>
            <a:r>
              <a:rPr lang="ru-RU" b="1" dirty="0"/>
              <a:t>изменения</a:t>
            </a:r>
          </a:p>
        </p:txBody>
      </p:sp>
    </p:spTree>
    <p:extLst>
      <p:ext uri="{BB962C8B-B14F-4D97-AF65-F5344CB8AC3E}">
        <p14:creationId xmlns:p14="http://schemas.microsoft.com/office/powerpoint/2010/main" val="239089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887" y="405442"/>
            <a:ext cx="11279038" cy="1331917"/>
          </a:xfrm>
        </p:spPr>
        <p:txBody>
          <a:bodyPr>
            <a:normAutofit fontScale="90000"/>
          </a:bodyPr>
          <a:lstStyle/>
          <a:p>
            <a:pPr algn="ctr"/>
            <a:r>
              <a:rPr lang="ru-RU" b="1" dirty="0">
                <a:latin typeface="Calibri Light" panose="020F0302020204030204" pitchFamily="34" charset="0"/>
                <a:cs typeface="Calibri Light" panose="020F0302020204030204" pitchFamily="34" charset="0"/>
              </a:rPr>
              <a:t>Основные требования новых федеральных </a:t>
            </a:r>
            <a:r>
              <a:rPr lang="ru-RU" b="1" dirty="0" smtClean="0">
                <a:latin typeface="Calibri Light" panose="020F0302020204030204" pitchFamily="34" charset="0"/>
                <a:cs typeface="Calibri Light" panose="020F0302020204030204" pitchFamily="34" charset="0"/>
              </a:rPr>
              <a:t>образовательных </a:t>
            </a:r>
            <a:r>
              <a:rPr lang="ru-RU" b="1" dirty="0">
                <a:latin typeface="Calibri Light" panose="020F0302020204030204" pitchFamily="34" charset="0"/>
                <a:cs typeface="Calibri Light" panose="020F0302020204030204" pitchFamily="34" charset="0"/>
              </a:rPr>
              <a:t>программ</a:t>
            </a:r>
            <a:r>
              <a:rPr lang="ru-RU" dirty="0"/>
              <a:t/>
            </a:r>
            <a:br>
              <a:rPr lang="ru-RU" dirty="0"/>
            </a:br>
            <a:endParaRPr lang="ru-RU" dirty="0"/>
          </a:p>
        </p:txBody>
      </p:sp>
      <p:sp>
        <p:nvSpPr>
          <p:cNvPr id="3" name="Объект 2"/>
          <p:cNvSpPr>
            <a:spLocks noGrp="1"/>
          </p:cNvSpPr>
          <p:nvPr>
            <p:ph idx="1"/>
          </p:nvPr>
        </p:nvSpPr>
        <p:spPr>
          <a:xfrm>
            <a:off x="552091" y="1737359"/>
            <a:ext cx="11102196" cy="4516791"/>
          </a:xfrm>
        </p:spPr>
        <p:txBody>
          <a:bodyPr>
            <a:normAutofit/>
          </a:bodyPr>
          <a:lstStyle/>
          <a:p>
            <a:r>
              <a:rPr lang="ru-RU" dirty="0"/>
              <a:t>Утверждены Приказами Министерства просвещения:</a:t>
            </a:r>
          </a:p>
          <a:p>
            <a:r>
              <a:rPr lang="ru-RU" dirty="0" smtClean="0">
                <a:solidFill>
                  <a:srgbClr val="FF0000"/>
                </a:solidFill>
              </a:rPr>
              <a:t>ФОП </a:t>
            </a:r>
            <a:r>
              <a:rPr lang="ru-RU" dirty="0">
                <a:solidFill>
                  <a:srgbClr val="FF0000"/>
                </a:solidFill>
              </a:rPr>
              <a:t>НОО</a:t>
            </a:r>
            <a:r>
              <a:rPr lang="ru-RU" dirty="0"/>
              <a:t>, Приказ №992 от 16.11.2022</a:t>
            </a:r>
          </a:p>
          <a:p>
            <a:r>
              <a:rPr lang="ru-RU" dirty="0" smtClean="0">
                <a:solidFill>
                  <a:srgbClr val="FF0000"/>
                </a:solidFill>
              </a:rPr>
              <a:t>ФОП </a:t>
            </a:r>
            <a:r>
              <a:rPr lang="ru-RU" dirty="0">
                <a:solidFill>
                  <a:srgbClr val="FF0000"/>
                </a:solidFill>
              </a:rPr>
              <a:t>ООО</a:t>
            </a:r>
            <a:r>
              <a:rPr lang="ru-RU" dirty="0"/>
              <a:t>, Приказ №993 от 16.11.2022</a:t>
            </a:r>
          </a:p>
          <a:p>
            <a:r>
              <a:rPr lang="ru-RU" dirty="0" smtClean="0">
                <a:solidFill>
                  <a:srgbClr val="FF0000"/>
                </a:solidFill>
              </a:rPr>
              <a:t>ФОП </a:t>
            </a:r>
            <a:r>
              <a:rPr lang="ru-RU" dirty="0">
                <a:solidFill>
                  <a:srgbClr val="FF0000"/>
                </a:solidFill>
              </a:rPr>
              <a:t>СОО</a:t>
            </a:r>
            <a:r>
              <a:rPr lang="ru-RU" dirty="0"/>
              <a:t>, Приказ № 1014 от </a:t>
            </a:r>
            <a:r>
              <a:rPr lang="ru-RU" dirty="0" smtClean="0"/>
              <a:t>23.11.2022</a:t>
            </a:r>
          </a:p>
          <a:p>
            <a:r>
              <a:rPr lang="ru-RU" b="1" dirty="0" smtClean="0"/>
              <a:t>Письмо </a:t>
            </a:r>
            <a:r>
              <a:rPr lang="ru-RU" b="1" dirty="0"/>
              <a:t>Министерства просвещения «Информация о введении федеральных основных общеобразовательных программ» от 16.01.2023 № № 03-68</a:t>
            </a:r>
          </a:p>
          <a:p>
            <a:pPr algn="just"/>
            <a:r>
              <a:rPr lang="ru-RU" i="1" dirty="0" smtClean="0"/>
              <a:t>Особенность ФОП/ФООП </a:t>
            </a:r>
            <a:r>
              <a:rPr lang="ru-RU" i="1" dirty="0"/>
              <a:t>– в ней </a:t>
            </a:r>
            <a:r>
              <a:rPr lang="ru-RU" i="1" dirty="0" smtClean="0"/>
              <a:t>сейчас представлены </a:t>
            </a:r>
            <a:r>
              <a:rPr lang="ru-RU" i="1" dirty="0">
                <a:solidFill>
                  <a:srgbClr val="FF0000"/>
                </a:solidFill>
              </a:rPr>
              <a:t>только федеральные рабочие программы по учебным предметам (базовый уровень) и планируемые результаты освоения </a:t>
            </a:r>
            <a:r>
              <a:rPr lang="ru-RU" i="1" dirty="0" smtClean="0">
                <a:solidFill>
                  <a:srgbClr val="FF0000"/>
                </a:solidFill>
              </a:rPr>
              <a:t>ФРП. </a:t>
            </a:r>
          </a:p>
          <a:p>
            <a:pPr algn="just"/>
            <a:endParaRPr lang="ru-RU" i="1" dirty="0" smtClean="0">
              <a:solidFill>
                <a:srgbClr val="FF0000"/>
              </a:solidFill>
            </a:endParaRPr>
          </a:p>
        </p:txBody>
      </p:sp>
    </p:spTree>
    <p:extLst>
      <p:ext uri="{BB962C8B-B14F-4D97-AF65-F5344CB8AC3E}">
        <p14:creationId xmlns:p14="http://schemas.microsoft.com/office/powerpoint/2010/main" val="422972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ФОП</a:t>
            </a:r>
            <a:endParaRPr lang="ru-RU" b="1" dirty="0"/>
          </a:p>
        </p:txBody>
      </p:sp>
      <p:sp>
        <p:nvSpPr>
          <p:cNvPr id="3" name="Объект 2"/>
          <p:cNvSpPr>
            <a:spLocks noGrp="1"/>
          </p:cNvSpPr>
          <p:nvPr>
            <p:ph idx="1"/>
          </p:nvPr>
        </p:nvSpPr>
        <p:spPr/>
        <p:txBody>
          <a:bodyPr>
            <a:normAutofit fontScale="70000" lnSpcReduction="20000"/>
          </a:bodyPr>
          <a:lstStyle/>
          <a:p>
            <a:pPr algn="just"/>
            <a:r>
              <a:rPr lang="ru-RU" sz="2900" dirty="0"/>
              <a:t>Особенность ФОП/ФООП – в ней сейчас представлены </a:t>
            </a:r>
            <a:r>
              <a:rPr lang="ru-RU" sz="2900" dirty="0">
                <a:solidFill>
                  <a:srgbClr val="FF0000"/>
                </a:solidFill>
              </a:rPr>
              <a:t>только федеральные рабочие программы по учебным предметам </a:t>
            </a:r>
            <a:r>
              <a:rPr lang="ru-RU" sz="2900" dirty="0" smtClean="0">
                <a:solidFill>
                  <a:srgbClr val="FF0000"/>
                </a:solidFill>
              </a:rPr>
              <a:t>и </a:t>
            </a:r>
            <a:r>
              <a:rPr lang="ru-RU" sz="2900" dirty="0">
                <a:solidFill>
                  <a:srgbClr val="FF0000"/>
                </a:solidFill>
              </a:rPr>
              <a:t>планируемые результаты освоения ФРП. </a:t>
            </a:r>
            <a:r>
              <a:rPr lang="ru-RU" sz="2900" dirty="0" smtClean="0">
                <a:solidFill>
                  <a:srgbClr val="FF0000"/>
                </a:solidFill>
              </a:rPr>
              <a:t>Все  программы размещены на </a:t>
            </a:r>
            <a:r>
              <a:rPr lang="en-US" sz="2900" dirty="0">
                <a:solidFill>
                  <a:srgbClr val="FF0000"/>
                </a:solidFill>
                <a:hlinkClick r:id="rId2"/>
              </a:rPr>
              <a:t>https://</a:t>
            </a:r>
            <a:r>
              <a:rPr lang="en-US" sz="2900" dirty="0" smtClean="0">
                <a:solidFill>
                  <a:srgbClr val="FF0000"/>
                </a:solidFill>
                <a:hlinkClick r:id="rId2"/>
              </a:rPr>
              <a:t>fgosreestr.ru/</a:t>
            </a:r>
            <a:r>
              <a:rPr lang="ru-RU" sz="2900" dirty="0" smtClean="0">
                <a:solidFill>
                  <a:srgbClr val="FF0000"/>
                </a:solidFill>
              </a:rPr>
              <a:t>, </a:t>
            </a:r>
            <a:r>
              <a:rPr lang="ru-RU" sz="2900" dirty="0" smtClean="0">
                <a:solidFill>
                  <a:srgbClr val="FF0000"/>
                </a:solidFill>
              </a:rPr>
              <a:t>р</a:t>
            </a:r>
            <a:r>
              <a:rPr lang="ru-RU" sz="2900" i="1" dirty="0" smtClean="0">
                <a:solidFill>
                  <a:srgbClr val="FF0000"/>
                </a:solidFill>
              </a:rPr>
              <a:t>абочие </a:t>
            </a:r>
            <a:r>
              <a:rPr lang="ru-RU" sz="2900" i="1" dirty="0">
                <a:solidFill>
                  <a:srgbClr val="FF0000"/>
                </a:solidFill>
              </a:rPr>
              <a:t>программы по мере их готовности публикуются на сайте </a:t>
            </a:r>
            <a:r>
              <a:rPr lang="en-US" sz="2900" i="1" dirty="0">
                <a:solidFill>
                  <a:srgbClr val="FF0000"/>
                </a:solidFill>
                <a:hlinkClick r:id="rId3"/>
              </a:rPr>
              <a:t>https://edsoo.ru/</a:t>
            </a:r>
            <a:r>
              <a:rPr lang="ru-RU" sz="2900" i="1" dirty="0">
                <a:solidFill>
                  <a:srgbClr val="FF0000"/>
                </a:solidFill>
              </a:rPr>
              <a:t> </a:t>
            </a:r>
            <a:r>
              <a:rPr lang="ru-RU" sz="2900" i="1" dirty="0">
                <a:solidFill>
                  <a:schemeClr val="tx1"/>
                </a:solidFill>
              </a:rPr>
              <a:t>(официальный портал </a:t>
            </a:r>
            <a:r>
              <a:rPr lang="ru-RU" sz="2900" i="1" dirty="0" err="1">
                <a:solidFill>
                  <a:schemeClr val="tx1"/>
                </a:solidFill>
              </a:rPr>
              <a:t>Минпросвещения</a:t>
            </a:r>
            <a:r>
              <a:rPr lang="ru-RU" sz="2900" i="1" dirty="0">
                <a:solidFill>
                  <a:schemeClr val="tx1"/>
                </a:solidFill>
              </a:rPr>
              <a:t> и ИСРО)</a:t>
            </a:r>
          </a:p>
          <a:p>
            <a:pPr algn="just"/>
            <a:r>
              <a:rPr lang="ru-RU" i="1" dirty="0" smtClean="0"/>
              <a:t>Реестр </a:t>
            </a:r>
            <a:r>
              <a:rPr lang="ru-RU" i="1" dirty="0"/>
              <a:t>примерных программ является государственной информационной системой, которая ведется на электронных носителях и функционирует в соответствии с едиными организационными, методологическими и программно-техническими принципами, обеспечивающими ее совместимость и взаимодействие с иными государственными информационными системами и информационно-телекоммуникационными сетями</a:t>
            </a:r>
            <a:r>
              <a:rPr lang="ru-RU" i="1" dirty="0" smtClean="0"/>
              <a:t>.</a:t>
            </a:r>
          </a:p>
          <a:p>
            <a:pPr algn="just"/>
            <a:r>
              <a:rPr lang="ru-RU" sz="2900" dirty="0" smtClean="0">
                <a:solidFill>
                  <a:srgbClr val="FF0000"/>
                </a:solidFill>
              </a:rPr>
              <a:t>Проекты ФОП со всеми программами по предметам </a:t>
            </a:r>
            <a:r>
              <a:rPr lang="ru-RU" sz="2900" dirty="0" smtClean="0">
                <a:solidFill>
                  <a:srgbClr val="FF0000"/>
                </a:solidFill>
              </a:rPr>
              <a:t>размещены </a:t>
            </a:r>
            <a:r>
              <a:rPr lang="ru-RU" sz="2900" dirty="0" smtClean="0">
                <a:solidFill>
                  <a:srgbClr val="FF0000"/>
                </a:solidFill>
              </a:rPr>
              <a:t>на сайте </a:t>
            </a:r>
            <a:r>
              <a:rPr lang="en-US" sz="2900" dirty="0" smtClean="0">
                <a:solidFill>
                  <a:srgbClr val="FF0000"/>
                </a:solidFill>
                <a:hlinkClick r:id="rId4"/>
              </a:rPr>
              <a:t>https</a:t>
            </a:r>
            <a:r>
              <a:rPr lang="en-US" sz="2900" dirty="0">
                <a:solidFill>
                  <a:srgbClr val="FF0000"/>
                </a:solidFill>
                <a:hlinkClick r:id="rId4"/>
              </a:rPr>
              <a:t>://regulation.gov.ru</a:t>
            </a:r>
            <a:r>
              <a:rPr lang="en-US" sz="2900" dirty="0" smtClean="0">
                <a:solidFill>
                  <a:srgbClr val="FF0000"/>
                </a:solidFill>
                <a:hlinkClick r:id="rId4"/>
              </a:rPr>
              <a:t>/</a:t>
            </a:r>
            <a:r>
              <a:rPr lang="ru-RU" sz="2900" dirty="0">
                <a:solidFill>
                  <a:srgbClr val="FF0000"/>
                </a:solidFill>
              </a:rPr>
              <a:t> </a:t>
            </a:r>
            <a:r>
              <a:rPr lang="ru-RU" sz="2900" dirty="0" smtClean="0">
                <a:solidFill>
                  <a:srgbClr val="FF0000"/>
                </a:solidFill>
              </a:rPr>
              <a:t> </a:t>
            </a:r>
            <a:r>
              <a:rPr lang="ru-RU" sz="2900" dirty="0" smtClean="0">
                <a:solidFill>
                  <a:schemeClr val="tx1"/>
                </a:solidFill>
              </a:rPr>
              <a:t>(</a:t>
            </a:r>
            <a:r>
              <a:rPr lang="ru-RU" sz="2900" dirty="0">
                <a:solidFill>
                  <a:schemeClr val="tx1"/>
                </a:solidFill>
              </a:rPr>
              <a:t>о</a:t>
            </a:r>
            <a:r>
              <a:rPr lang="ru-RU" sz="2900" dirty="0" smtClean="0">
                <a:solidFill>
                  <a:schemeClr val="tx1"/>
                </a:solidFill>
              </a:rPr>
              <a:t>фициальный </a:t>
            </a:r>
            <a:r>
              <a:rPr lang="ru-RU" sz="2900" dirty="0">
                <a:solidFill>
                  <a:schemeClr val="tx1"/>
                </a:solidFill>
              </a:rPr>
              <a:t>сайт для размещения информации о подготовке нормативных правовых актов и результатах их обсуждения</a:t>
            </a:r>
            <a:r>
              <a:rPr lang="ru-RU" sz="2900" dirty="0" smtClean="0">
                <a:solidFill>
                  <a:schemeClr val="tx1"/>
                </a:solidFill>
              </a:rPr>
              <a:t>)</a:t>
            </a:r>
            <a:r>
              <a:rPr lang="ru-RU" sz="2900" dirty="0" smtClean="0">
                <a:solidFill>
                  <a:srgbClr val="FF0000"/>
                </a:solidFill>
              </a:rPr>
              <a:t> , т.е. ждем  юридического подтверждения…</a:t>
            </a:r>
          </a:p>
          <a:p>
            <a:pPr algn="just"/>
            <a:r>
              <a:rPr lang="ru-RU" sz="2900" dirty="0" smtClean="0"/>
              <a:t>Введение </a:t>
            </a:r>
            <a:r>
              <a:rPr lang="ru-RU" sz="2900" dirty="0"/>
              <a:t>ФОП является обязательным </a:t>
            </a:r>
            <a:r>
              <a:rPr lang="ru-RU" sz="2900" dirty="0">
                <a:solidFill>
                  <a:srgbClr val="FF0000"/>
                </a:solidFill>
              </a:rPr>
              <a:t>с 1 сентября 2023 г. для обучающихся 1-11 классов </a:t>
            </a:r>
            <a:r>
              <a:rPr lang="ru-RU" sz="2900" dirty="0"/>
              <a:t>всех образовательных организаций, реализующих образовательные программы начального общего, основного общего, среднего общего образования. </a:t>
            </a:r>
          </a:p>
          <a:p>
            <a:endParaRPr lang="ru-RU" dirty="0"/>
          </a:p>
        </p:txBody>
      </p:sp>
    </p:spTree>
    <p:extLst>
      <p:ext uri="{BB962C8B-B14F-4D97-AF65-F5344CB8AC3E}">
        <p14:creationId xmlns:p14="http://schemas.microsoft.com/office/powerpoint/2010/main" val="1536205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987" y="327803"/>
            <a:ext cx="10687266" cy="1021369"/>
          </a:xfrm>
        </p:spPr>
        <p:txBody>
          <a:bodyPr>
            <a:normAutofit fontScale="90000"/>
          </a:bodyPr>
          <a:lstStyle/>
          <a:p>
            <a:pPr algn="ctr"/>
            <a:r>
              <a:rPr lang="ru-RU" b="1" dirty="0" smtClean="0">
                <a:cs typeface="Times New Roman" panose="02020603050405020304" pitchFamily="18" charset="0"/>
              </a:rPr>
              <a:t>ФОП, </a:t>
            </a:r>
            <a:r>
              <a:rPr lang="ru-RU" b="1" dirty="0" smtClean="0"/>
              <a:t>СРАВНЕНИЕ </a:t>
            </a:r>
            <a:r>
              <a:rPr lang="ru-RU" b="1" dirty="0" smtClean="0"/>
              <a:t>С ПООП:</a:t>
            </a:r>
            <a:r>
              <a:rPr lang="ru-RU" dirty="0"/>
              <a:t/>
            </a:r>
            <a:br>
              <a:rPr lang="ru-RU" dirty="0"/>
            </a:b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48574" y="1794295"/>
            <a:ext cx="11317856" cy="4252822"/>
          </a:xfrm>
        </p:spPr>
        <p:txBody>
          <a:bodyPr>
            <a:normAutofit fontScale="25000" lnSpcReduction="20000"/>
          </a:bodyPr>
          <a:lstStyle/>
          <a:p>
            <a:pPr algn="just"/>
            <a:r>
              <a:rPr lang="ru-RU" sz="6400" dirty="0" smtClean="0"/>
              <a:t>- сохранена структура образовательной программы;</a:t>
            </a:r>
          </a:p>
          <a:p>
            <a:pPr algn="just"/>
            <a:r>
              <a:rPr lang="ru-RU" sz="6400" dirty="0" smtClean="0"/>
              <a:t>- основные идеи/подходы заложенные во ФГОС.</a:t>
            </a:r>
          </a:p>
          <a:p>
            <a:pPr algn="just"/>
            <a:r>
              <a:rPr lang="ru-RU" sz="6400" dirty="0" smtClean="0"/>
              <a:t>Изменения/уточнения:</a:t>
            </a:r>
          </a:p>
          <a:p>
            <a:pPr algn="just"/>
            <a:r>
              <a:rPr lang="ru-RU" sz="6400" dirty="0"/>
              <a:t>- </a:t>
            </a:r>
            <a:r>
              <a:rPr lang="ru-RU" sz="6400" dirty="0" smtClean="0"/>
              <a:t>уточнена </a:t>
            </a:r>
            <a:r>
              <a:rPr lang="ru-RU" sz="6400" dirty="0"/>
              <a:t>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определяющей единые для Российской Федерации базовые объем и содержание образования уровня основного общего образования, планируемые результаты освоения образовательной </a:t>
            </a:r>
            <a:r>
              <a:rPr lang="ru-RU" sz="6400" dirty="0" smtClean="0"/>
              <a:t>программы;</a:t>
            </a:r>
          </a:p>
          <a:p>
            <a:pPr algn="just"/>
            <a:r>
              <a:rPr lang="ru-RU" sz="6400" dirty="0"/>
              <a:t>-  в ФОП представлены федеральные рабочие программы по учебным </a:t>
            </a:r>
            <a:r>
              <a:rPr lang="ru-RU" sz="6400" dirty="0" smtClean="0"/>
              <a:t>предметам: пояснительная записка, </a:t>
            </a:r>
            <a:r>
              <a:rPr lang="ru-RU" sz="6400" dirty="0"/>
              <a:t>содержание по годам обучения и планируемые </a:t>
            </a:r>
            <a:r>
              <a:rPr lang="ru-RU" sz="6400" dirty="0" smtClean="0"/>
              <a:t>результаты по годам обучения и на ступень;</a:t>
            </a:r>
            <a:endParaRPr lang="ru-RU" sz="6400" dirty="0"/>
          </a:p>
          <a:p>
            <a:pPr algn="just"/>
            <a:r>
              <a:rPr lang="ru-RU" sz="6400" dirty="0" smtClean="0"/>
              <a:t>- </a:t>
            </a:r>
            <a:r>
              <a:rPr lang="ru-RU" sz="6400" dirty="0"/>
              <a:t>даны варианты учебных планов: НОО - 6, ООО - 6, СОО - 19;</a:t>
            </a:r>
          </a:p>
          <a:p>
            <a:pPr algn="just"/>
            <a:r>
              <a:rPr lang="ru-RU" sz="6400" dirty="0"/>
              <a:t>- уточнена «Система оценки» вплоть до форм и процедур </a:t>
            </a:r>
            <a:r>
              <a:rPr lang="ru-RU" sz="6400" dirty="0" smtClean="0"/>
              <a:t>оценки;</a:t>
            </a:r>
          </a:p>
          <a:p>
            <a:pPr algn="just"/>
            <a:r>
              <a:rPr lang="ru-RU" sz="6400" dirty="0" smtClean="0"/>
              <a:t>- обновлены критерии оценки предметных результатов: «Для </a:t>
            </a:r>
            <a:r>
              <a:rPr lang="ru-RU" sz="6400" dirty="0"/>
              <a:t>оценки предметных результатов используются критерии: знание и понимание, применение, функциональность</a:t>
            </a:r>
            <a:r>
              <a:rPr lang="ru-RU" sz="6400" dirty="0" smtClean="0"/>
              <a:t>»;</a:t>
            </a:r>
          </a:p>
          <a:p>
            <a:pPr algn="just"/>
            <a:r>
              <a:rPr lang="ru-RU" sz="6400" dirty="0" smtClean="0"/>
              <a:t>- описаны процедуры оценки метапредметных результатов.</a:t>
            </a:r>
            <a:endParaRPr lang="ru-RU" sz="6400" dirty="0"/>
          </a:p>
          <a:p>
            <a:pPr algn="just"/>
            <a:endParaRPr lang="ru-RU" dirty="0" smtClean="0"/>
          </a:p>
          <a:p>
            <a:pPr algn="just"/>
            <a:r>
              <a:rPr lang="ru-RU" dirty="0" smtClean="0"/>
              <a:t>-</a:t>
            </a:r>
            <a:endParaRPr lang="ru-RU" dirty="0"/>
          </a:p>
        </p:txBody>
      </p:sp>
    </p:spTree>
    <p:extLst>
      <p:ext uri="{BB962C8B-B14F-4D97-AF65-F5344CB8AC3E}">
        <p14:creationId xmlns:p14="http://schemas.microsoft.com/office/powerpoint/2010/main" val="324231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 </a:t>
            </a:r>
            <a:r>
              <a:rPr lang="ru-RU" dirty="0"/>
              <a:t>непосредственного применения</a:t>
            </a:r>
            <a:r>
              <a:rPr lang="ru-RU" dirty="0" smtClean="0"/>
              <a:t>» или «прямого действия»</a:t>
            </a:r>
            <a:endParaRPr lang="ru-RU" dirty="0"/>
          </a:p>
        </p:txBody>
      </p:sp>
      <p:sp>
        <p:nvSpPr>
          <p:cNvPr id="3" name="Объект 2"/>
          <p:cNvSpPr>
            <a:spLocks noGrp="1"/>
          </p:cNvSpPr>
          <p:nvPr>
            <p:ph idx="1"/>
          </p:nvPr>
        </p:nvSpPr>
        <p:spPr>
          <a:xfrm>
            <a:off x="741872" y="1845734"/>
            <a:ext cx="10413808" cy="4511934"/>
          </a:xfrm>
        </p:spPr>
        <p:txBody>
          <a:bodyPr>
            <a:normAutofit/>
          </a:bodyPr>
          <a:lstStyle/>
          <a:p>
            <a:r>
              <a:rPr lang="ru-RU" dirty="0" smtClean="0">
                <a:solidFill>
                  <a:srgbClr val="FF0000"/>
                </a:solidFill>
              </a:rPr>
              <a:t>ФОП НОО:</a:t>
            </a:r>
            <a:endParaRPr lang="ru-RU" dirty="0">
              <a:solidFill>
                <a:srgbClr val="FF0000"/>
              </a:solidFill>
            </a:endParaRPr>
          </a:p>
          <a:p>
            <a:r>
              <a:rPr lang="ru-RU" dirty="0"/>
              <a:t>В</a:t>
            </a:r>
            <a:r>
              <a:rPr lang="ru-RU" dirty="0" smtClean="0"/>
              <a:t>ключает </a:t>
            </a:r>
            <a:r>
              <a:rPr lang="ru-RU" dirty="0"/>
              <a:t>федеральные рабочие программы учебных предметов </a:t>
            </a:r>
            <a:r>
              <a:rPr lang="ru-RU" b="1" dirty="0"/>
              <a:t>«Литературное чтение», «Русский язык», «Окружающий мир</a:t>
            </a:r>
            <a:r>
              <a:rPr lang="ru-RU" b="1" dirty="0" smtClean="0"/>
              <a:t>»</a:t>
            </a:r>
          </a:p>
          <a:p>
            <a:r>
              <a:rPr lang="ru-RU" dirty="0">
                <a:solidFill>
                  <a:srgbClr val="FF0000"/>
                </a:solidFill>
              </a:rPr>
              <a:t>ФГОС ООО и </a:t>
            </a:r>
            <a:r>
              <a:rPr lang="ru-RU" dirty="0" smtClean="0">
                <a:solidFill>
                  <a:srgbClr val="FF0000"/>
                </a:solidFill>
              </a:rPr>
              <a:t>СОО:</a:t>
            </a:r>
            <a:endParaRPr lang="ru-RU" dirty="0">
              <a:solidFill>
                <a:srgbClr val="FF0000"/>
              </a:solidFill>
            </a:endParaRPr>
          </a:p>
          <a:p>
            <a:pPr algn="just"/>
            <a:r>
              <a:rPr lang="ru-RU" dirty="0"/>
              <a:t>Содержательные разделы утвержденных федеральной образовательной программы основного общего образования (далее - ФОП ООО) и федеральной образовательной программы среднего общего образования (далее - ФОП СОО) включают федеральные рабочие программы учебных предметов </a:t>
            </a:r>
            <a:r>
              <a:rPr lang="ru-RU" b="1" dirty="0"/>
              <a:t>«Русский язык», «Литература», «Обществознание», «История», «География», «Основы безопасности жизнедеятельности</a:t>
            </a:r>
            <a:r>
              <a:rPr lang="ru-RU" b="1" dirty="0" smtClean="0"/>
              <a:t>».</a:t>
            </a:r>
          </a:p>
          <a:p>
            <a:pPr algn="just"/>
            <a:endParaRPr lang="ru-RU" b="1" dirty="0"/>
          </a:p>
          <a:p>
            <a:endParaRPr lang="ru-RU" dirty="0"/>
          </a:p>
          <a:p>
            <a:endParaRPr lang="ru-RU" dirty="0"/>
          </a:p>
        </p:txBody>
      </p:sp>
    </p:spTree>
    <p:extLst>
      <p:ext uri="{BB962C8B-B14F-4D97-AF65-F5344CB8AC3E}">
        <p14:creationId xmlns:p14="http://schemas.microsoft.com/office/powerpoint/2010/main" val="4142109617"/>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1868</TotalTime>
  <Words>3314</Words>
  <Application>Microsoft Office PowerPoint</Application>
  <PresentationFormat>Широкоэкранный</PresentationFormat>
  <Paragraphs>324</Paragraphs>
  <Slides>37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Calibri Light</vt:lpstr>
      <vt:lpstr>Times New Roman</vt:lpstr>
      <vt:lpstr>Wingdings</vt:lpstr>
      <vt:lpstr>Ретро</vt:lpstr>
      <vt:lpstr>Актуальные направления развития современной школы в условиях обновленных ФГОС ОО </vt:lpstr>
      <vt:lpstr>ФГОС</vt:lpstr>
      <vt:lpstr>Преемственность обновленных ФГОС и ФГОС ныне действующих</vt:lpstr>
      <vt:lpstr>Преемственность ФГОС  </vt:lpstr>
      <vt:lpstr>Обновленные ФГОС Основные изменения</vt:lpstr>
      <vt:lpstr>Основные требования новых федеральных образовательных программ </vt:lpstr>
      <vt:lpstr>ФОП</vt:lpstr>
      <vt:lpstr>ФОП, СРАВНЕНИЕ С ПООП: </vt:lpstr>
      <vt:lpstr>«Программы непосредственного применения» или «прямого действия»</vt:lpstr>
      <vt:lpstr>ФГОС и ФОП</vt:lpstr>
      <vt:lpstr>Портал Министерства просвещения РФ</vt:lpstr>
      <vt:lpstr>Презентация PowerPoint</vt:lpstr>
      <vt:lpstr>Федеральный учебный план СОО</vt:lpstr>
      <vt:lpstr>Презентация PowerPoint</vt:lpstr>
      <vt:lpstr>Федеральный учебный план</vt:lpstr>
      <vt:lpstr>Федеральный учебный план</vt:lpstr>
      <vt:lpstr>Федеральный учебный план</vt:lpstr>
      <vt:lpstr>Презентация PowerPoint</vt:lpstr>
      <vt:lpstr>Презентация PowerPoint</vt:lpstr>
      <vt:lpstr>  ОНЛАЙН-ИНСТРУМЕНТЫ Портал «Единое содержание общего образования»: www.edsoo.ru </vt:lpstr>
      <vt:lpstr>Конструктор рабочих программ</vt:lpstr>
      <vt:lpstr>Презентация PowerPoint</vt:lpstr>
      <vt:lpstr>Конструктор рабочих программ</vt:lpstr>
      <vt:lpstr>Презентация PowerPoint</vt:lpstr>
      <vt:lpstr>Федеральный перечень учебников</vt:lpstr>
      <vt:lpstr>Материалы СПб АППО по ФГОС</vt:lpstr>
      <vt:lpstr>Каким должен быть урок в соответствии с требованиями ФГОС?</vt:lpstr>
      <vt:lpstr>Экспертное заключение по результатам посещения урока (занятия) или анализа технологической карты/плана-конспекта урока (занятия)  </vt:lpstr>
      <vt:lpstr>Дидактика урока</vt:lpstr>
      <vt:lpstr>Система оценки достижения планируемых результатов </vt:lpstr>
      <vt:lpstr>Современная оценка образовательных достижений </vt:lpstr>
      <vt:lpstr>Оценка предметных результатов</vt:lpstr>
      <vt:lpstr>Сложные вопросы обновленных  ФГОС</vt:lpstr>
      <vt:lpstr>Проектная деятельность  в разделе «Система оценки» ФОП ООО </vt:lpstr>
      <vt:lpstr>Индивидуальный проект в ФОП СОО</vt:lpstr>
      <vt:lpstr>ФОП как проблема,  как вызов или шанс для развития школы, педагога?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«Федеральный государственный образовательный стандарт: теория и практика организации учебно-воспитательного процесса»</dc:title>
  <dc:creator>Муштавинская Ирина Валентиновна</dc:creator>
  <cp:lastModifiedBy>Муштавинская Ирина Валентиновна</cp:lastModifiedBy>
  <cp:revision>165</cp:revision>
  <cp:lastPrinted>2023-03-30T08:50:21Z</cp:lastPrinted>
  <dcterms:created xsi:type="dcterms:W3CDTF">2022-04-06T07:37:06Z</dcterms:created>
  <dcterms:modified xsi:type="dcterms:W3CDTF">2023-05-22T08:08:45Z</dcterms:modified>
</cp:coreProperties>
</file>